
<file path=[Content_Types].xml><?xml version="1.0" encoding="utf-8"?>
<Types xmlns="http://schemas.openxmlformats.org/package/2006/content-types">
  <Default Extension="jpeg" ContentType="image/jpeg"/>
  <Default Extension="jp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57" r:id="rId3"/>
    <p:sldId id="279" r:id="rId4"/>
    <p:sldId id="264" r:id="rId5"/>
    <p:sldId id="305" r:id="rId6"/>
    <p:sldId id="306" r:id="rId7"/>
    <p:sldId id="282" r:id="rId8"/>
    <p:sldId id="304" r:id="rId9"/>
    <p:sldId id="298" r:id="rId10"/>
    <p:sldId id="294" r:id="rId11"/>
    <p:sldId id="287" r:id="rId12"/>
    <p:sldId id="307" r:id="rId13"/>
    <p:sldId id="308" r:id="rId14"/>
    <p:sldId id="292" r:id="rId15"/>
    <p:sldId id="309" r:id="rId16"/>
    <p:sldId id="310" r:id="rId17"/>
    <p:sldId id="315" r:id="rId18"/>
    <p:sldId id="311" r:id="rId19"/>
    <p:sldId id="312" r:id="rId20"/>
    <p:sldId id="313" r:id="rId21"/>
    <p:sldId id="314" r:id="rId22"/>
    <p:sldId id="297" r:id="rId23"/>
  </p:sldIdLst>
  <p:sldSz cx="12195175"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72">
          <p15:clr>
            <a:srgbClr val="A4A3A4"/>
          </p15:clr>
        </p15:guide>
        <p15:guide id="2" pos="384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6D7D"/>
    <a:srgbClr val="FC4B41"/>
    <a:srgbClr val="FFFFFF"/>
    <a:srgbClr val="B4B7BE"/>
    <a:srgbClr val="0EDEBA"/>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howGuides="1">
      <p:cViewPr varScale="1">
        <p:scale>
          <a:sx n="113" d="100"/>
          <a:sy n="113" d="100"/>
        </p:scale>
        <p:origin x="708" y="108"/>
      </p:cViewPr>
      <p:guideLst>
        <p:guide orient="horz" pos="572"/>
        <p:guide pos="384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g>
</file>

<file path=ppt/media/media1.mp3>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46BEB5E-E52B-41F1-922C-342DC9DF2FC1}" type="datetimeFigureOut">
              <a:rPr lang="zh-CN" altLang="en-US" smtClean="0"/>
              <a:t>2023/4/3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2B89D4C-5390-4D93-BA1B-0ED15AE8E190}" type="slidenum">
              <a:rPr lang="zh-CN" altLang="en-US" smtClean="0"/>
              <a:t>‹#›</a:t>
            </a:fld>
            <a:endParaRPr lang="zh-CN" altLang="en-US"/>
          </a:p>
        </p:txBody>
      </p:sp>
    </p:spTree>
    <p:extLst>
      <p:ext uri="{BB962C8B-B14F-4D97-AF65-F5344CB8AC3E}">
        <p14:creationId xmlns:p14="http://schemas.microsoft.com/office/powerpoint/2010/main" val="1030725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1</a:t>
            </a:fld>
            <a:endParaRPr lang="zh-CN" altLang="en-US"/>
          </a:p>
        </p:txBody>
      </p:sp>
    </p:spTree>
    <p:extLst>
      <p:ext uri="{BB962C8B-B14F-4D97-AF65-F5344CB8AC3E}">
        <p14:creationId xmlns:p14="http://schemas.microsoft.com/office/powerpoint/2010/main" val="30397108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10</a:t>
            </a:fld>
            <a:endParaRPr lang="zh-CN" altLang="en-US"/>
          </a:p>
        </p:txBody>
      </p:sp>
    </p:spTree>
    <p:extLst>
      <p:ext uri="{BB962C8B-B14F-4D97-AF65-F5344CB8AC3E}">
        <p14:creationId xmlns:p14="http://schemas.microsoft.com/office/powerpoint/2010/main" val="3508120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11</a:t>
            </a:fld>
            <a:endParaRPr lang="zh-CN" altLang="en-US"/>
          </a:p>
        </p:txBody>
      </p:sp>
    </p:spTree>
    <p:extLst>
      <p:ext uri="{BB962C8B-B14F-4D97-AF65-F5344CB8AC3E}">
        <p14:creationId xmlns:p14="http://schemas.microsoft.com/office/powerpoint/2010/main" val="28442857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12</a:t>
            </a:fld>
            <a:endParaRPr lang="zh-CN" altLang="en-US"/>
          </a:p>
        </p:txBody>
      </p:sp>
    </p:spTree>
    <p:extLst>
      <p:ext uri="{BB962C8B-B14F-4D97-AF65-F5344CB8AC3E}">
        <p14:creationId xmlns:p14="http://schemas.microsoft.com/office/powerpoint/2010/main" val="21663536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13</a:t>
            </a:fld>
            <a:endParaRPr lang="zh-CN" altLang="en-US"/>
          </a:p>
        </p:txBody>
      </p:sp>
    </p:spTree>
    <p:extLst>
      <p:ext uri="{BB962C8B-B14F-4D97-AF65-F5344CB8AC3E}">
        <p14:creationId xmlns:p14="http://schemas.microsoft.com/office/powerpoint/2010/main" val="38632123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14</a:t>
            </a:fld>
            <a:endParaRPr lang="zh-CN" altLang="en-US"/>
          </a:p>
        </p:txBody>
      </p:sp>
    </p:spTree>
    <p:extLst>
      <p:ext uri="{BB962C8B-B14F-4D97-AF65-F5344CB8AC3E}">
        <p14:creationId xmlns:p14="http://schemas.microsoft.com/office/powerpoint/2010/main" val="42170170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15</a:t>
            </a:fld>
            <a:endParaRPr lang="zh-CN" altLang="en-US"/>
          </a:p>
        </p:txBody>
      </p:sp>
    </p:spTree>
    <p:extLst>
      <p:ext uri="{BB962C8B-B14F-4D97-AF65-F5344CB8AC3E}">
        <p14:creationId xmlns:p14="http://schemas.microsoft.com/office/powerpoint/2010/main" val="25732162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16</a:t>
            </a:fld>
            <a:endParaRPr lang="zh-CN" altLang="en-US"/>
          </a:p>
        </p:txBody>
      </p:sp>
    </p:spTree>
    <p:extLst>
      <p:ext uri="{BB962C8B-B14F-4D97-AF65-F5344CB8AC3E}">
        <p14:creationId xmlns:p14="http://schemas.microsoft.com/office/powerpoint/2010/main" val="8320342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17</a:t>
            </a:fld>
            <a:endParaRPr lang="zh-CN" altLang="en-US"/>
          </a:p>
        </p:txBody>
      </p:sp>
    </p:spTree>
    <p:extLst>
      <p:ext uri="{BB962C8B-B14F-4D97-AF65-F5344CB8AC3E}">
        <p14:creationId xmlns:p14="http://schemas.microsoft.com/office/powerpoint/2010/main" val="3303658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18</a:t>
            </a:fld>
            <a:endParaRPr lang="zh-CN" altLang="en-US"/>
          </a:p>
        </p:txBody>
      </p:sp>
    </p:spTree>
    <p:extLst>
      <p:ext uri="{BB962C8B-B14F-4D97-AF65-F5344CB8AC3E}">
        <p14:creationId xmlns:p14="http://schemas.microsoft.com/office/powerpoint/2010/main" val="16499005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19</a:t>
            </a:fld>
            <a:endParaRPr lang="zh-CN" altLang="en-US"/>
          </a:p>
        </p:txBody>
      </p:sp>
    </p:spTree>
    <p:extLst>
      <p:ext uri="{BB962C8B-B14F-4D97-AF65-F5344CB8AC3E}">
        <p14:creationId xmlns:p14="http://schemas.microsoft.com/office/powerpoint/2010/main" val="2173378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2</a:t>
            </a:fld>
            <a:endParaRPr lang="zh-CN" altLang="en-US"/>
          </a:p>
        </p:txBody>
      </p:sp>
    </p:spTree>
    <p:extLst>
      <p:ext uri="{BB962C8B-B14F-4D97-AF65-F5344CB8AC3E}">
        <p14:creationId xmlns:p14="http://schemas.microsoft.com/office/powerpoint/2010/main" val="19987060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20</a:t>
            </a:fld>
            <a:endParaRPr lang="zh-CN" altLang="en-US"/>
          </a:p>
        </p:txBody>
      </p:sp>
    </p:spTree>
    <p:extLst>
      <p:ext uri="{BB962C8B-B14F-4D97-AF65-F5344CB8AC3E}">
        <p14:creationId xmlns:p14="http://schemas.microsoft.com/office/powerpoint/2010/main" val="2369784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21</a:t>
            </a:fld>
            <a:endParaRPr lang="zh-CN" altLang="en-US"/>
          </a:p>
        </p:txBody>
      </p:sp>
    </p:spTree>
    <p:extLst>
      <p:ext uri="{BB962C8B-B14F-4D97-AF65-F5344CB8AC3E}">
        <p14:creationId xmlns:p14="http://schemas.microsoft.com/office/powerpoint/2010/main" val="23472357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22</a:t>
            </a:fld>
            <a:endParaRPr lang="zh-CN" altLang="en-US"/>
          </a:p>
        </p:txBody>
      </p:sp>
    </p:spTree>
    <p:extLst>
      <p:ext uri="{BB962C8B-B14F-4D97-AF65-F5344CB8AC3E}">
        <p14:creationId xmlns:p14="http://schemas.microsoft.com/office/powerpoint/2010/main" val="4050761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3</a:t>
            </a:fld>
            <a:endParaRPr lang="zh-CN" altLang="en-US"/>
          </a:p>
        </p:txBody>
      </p:sp>
    </p:spTree>
    <p:extLst>
      <p:ext uri="{BB962C8B-B14F-4D97-AF65-F5344CB8AC3E}">
        <p14:creationId xmlns:p14="http://schemas.microsoft.com/office/powerpoint/2010/main" val="19718055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4</a:t>
            </a:fld>
            <a:endParaRPr lang="zh-CN" altLang="en-US"/>
          </a:p>
        </p:txBody>
      </p:sp>
    </p:spTree>
    <p:extLst>
      <p:ext uri="{BB962C8B-B14F-4D97-AF65-F5344CB8AC3E}">
        <p14:creationId xmlns:p14="http://schemas.microsoft.com/office/powerpoint/2010/main" val="943038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5</a:t>
            </a:fld>
            <a:endParaRPr lang="zh-CN" altLang="en-US"/>
          </a:p>
        </p:txBody>
      </p:sp>
    </p:spTree>
    <p:extLst>
      <p:ext uri="{BB962C8B-B14F-4D97-AF65-F5344CB8AC3E}">
        <p14:creationId xmlns:p14="http://schemas.microsoft.com/office/powerpoint/2010/main" val="2681318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6</a:t>
            </a:fld>
            <a:endParaRPr lang="zh-CN" altLang="en-US"/>
          </a:p>
        </p:txBody>
      </p:sp>
    </p:spTree>
    <p:extLst>
      <p:ext uri="{BB962C8B-B14F-4D97-AF65-F5344CB8AC3E}">
        <p14:creationId xmlns:p14="http://schemas.microsoft.com/office/powerpoint/2010/main" val="1879531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7</a:t>
            </a:fld>
            <a:endParaRPr lang="zh-CN" altLang="en-US"/>
          </a:p>
        </p:txBody>
      </p:sp>
    </p:spTree>
    <p:extLst>
      <p:ext uri="{BB962C8B-B14F-4D97-AF65-F5344CB8AC3E}">
        <p14:creationId xmlns:p14="http://schemas.microsoft.com/office/powerpoint/2010/main" val="651762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8</a:t>
            </a:fld>
            <a:endParaRPr lang="zh-CN" altLang="en-US"/>
          </a:p>
        </p:txBody>
      </p:sp>
    </p:spTree>
    <p:extLst>
      <p:ext uri="{BB962C8B-B14F-4D97-AF65-F5344CB8AC3E}">
        <p14:creationId xmlns:p14="http://schemas.microsoft.com/office/powerpoint/2010/main" val="5562284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2B89D4C-5390-4D93-BA1B-0ED15AE8E190}" type="slidenum">
              <a:rPr lang="zh-CN" altLang="en-US" smtClean="0"/>
              <a:t>9</a:t>
            </a:fld>
            <a:endParaRPr lang="zh-CN" altLang="en-US"/>
          </a:p>
        </p:txBody>
      </p:sp>
    </p:spTree>
    <p:extLst>
      <p:ext uri="{BB962C8B-B14F-4D97-AF65-F5344CB8AC3E}">
        <p14:creationId xmlns:p14="http://schemas.microsoft.com/office/powerpoint/2010/main" val="3439269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638" y="2130426"/>
            <a:ext cx="10365899" cy="1470025"/>
          </a:xfrm>
        </p:spPr>
        <p:txBody>
          <a:bodyPr/>
          <a:lstStyle/>
          <a:p>
            <a:r>
              <a:rPr lang="zh-CN" altLang="en-US"/>
              <a:t>单击此处编辑母版标题样式</a:t>
            </a:r>
          </a:p>
        </p:txBody>
      </p:sp>
      <p:sp>
        <p:nvSpPr>
          <p:cNvPr id="3" name="副标题 2"/>
          <p:cNvSpPr>
            <a:spLocks noGrp="1"/>
          </p:cNvSpPr>
          <p:nvPr>
            <p:ph type="subTitle" idx="1"/>
          </p:nvPr>
        </p:nvSpPr>
        <p:spPr>
          <a:xfrm>
            <a:off x="1829276" y="3886200"/>
            <a:ext cx="8536623"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1A4C6535-753D-4CCF-B7FC-2DED07F57285}" type="datetimeFigureOut">
              <a:rPr lang="zh-CN" altLang="en-US" smtClean="0"/>
              <a:t>2023/4/3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3450314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A4C6535-753D-4CCF-B7FC-2DED07F57285}" type="datetimeFigureOut">
              <a:rPr lang="zh-CN" altLang="en-US" smtClean="0"/>
              <a:t>2023/4/3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3334880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1792903" y="274639"/>
            <a:ext cx="3658553"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13012" y="274639"/>
            <a:ext cx="10776639"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A4C6535-753D-4CCF-B7FC-2DED07F57285}" type="datetimeFigureOut">
              <a:rPr lang="zh-CN" altLang="en-US" smtClean="0"/>
              <a:t>2023/4/3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3038853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A4C6535-753D-4CCF-B7FC-2DED07F57285}" type="datetimeFigureOut">
              <a:rPr lang="zh-CN" altLang="en-US" smtClean="0"/>
              <a:t>2023/4/3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1845886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335" y="4406901"/>
            <a:ext cx="10365899"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335" y="2906713"/>
            <a:ext cx="10365899"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1A4C6535-753D-4CCF-B7FC-2DED07F57285}" type="datetimeFigureOut">
              <a:rPr lang="zh-CN" altLang="en-US" smtClean="0"/>
              <a:t>2023/4/3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3504529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13012" y="1600201"/>
            <a:ext cx="721759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8233862" y="1600201"/>
            <a:ext cx="721759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A4C6535-753D-4CCF-B7FC-2DED07F57285}" type="datetimeFigureOut">
              <a:rPr lang="zh-CN" altLang="en-US" smtClean="0"/>
              <a:t>2023/4/3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3777823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759" y="1535113"/>
            <a:ext cx="538832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759" y="2174875"/>
            <a:ext cx="53883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4980" y="1535113"/>
            <a:ext cx="53904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4980" y="2174875"/>
            <a:ext cx="53904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A4C6535-753D-4CCF-B7FC-2DED07F57285}" type="datetimeFigureOut">
              <a:rPr lang="zh-CN" altLang="en-US" smtClean="0"/>
              <a:t>2023/4/3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2350827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1A4C6535-753D-4CCF-B7FC-2DED07F57285}" type="datetimeFigureOut">
              <a:rPr lang="zh-CN" altLang="en-US" smtClean="0"/>
              <a:t>2023/4/3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1594881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A4C6535-753D-4CCF-B7FC-2DED07F57285}" type="datetimeFigureOut">
              <a:rPr lang="zh-CN" altLang="en-US" smtClean="0"/>
              <a:t>2023/4/3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1290707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759" y="273050"/>
            <a:ext cx="4012129"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974" y="273051"/>
            <a:ext cx="6817442"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759" y="1435101"/>
            <a:ext cx="4012129"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A4C6535-753D-4CCF-B7FC-2DED07F57285}" type="datetimeFigureOut">
              <a:rPr lang="zh-CN" altLang="en-US" smtClean="0"/>
              <a:t>2023/4/3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5492271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340" y="4800600"/>
            <a:ext cx="7317105"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90340" y="612775"/>
            <a:ext cx="731710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90340" y="5367338"/>
            <a:ext cx="731710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A4C6535-753D-4CCF-B7FC-2DED07F57285}" type="datetimeFigureOut">
              <a:rPr lang="zh-CN" altLang="en-US" smtClean="0"/>
              <a:t>2023/4/3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1593111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759" y="274638"/>
            <a:ext cx="10975658"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759" y="1600201"/>
            <a:ext cx="10975658"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759" y="6356351"/>
            <a:ext cx="284554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4C6535-753D-4CCF-B7FC-2DED07F57285}" type="datetimeFigureOut">
              <a:rPr lang="zh-CN" altLang="en-US" smtClean="0"/>
              <a:t>2023/4/3</a:t>
            </a:fld>
            <a:endParaRPr lang="zh-CN" altLang="en-US"/>
          </a:p>
        </p:txBody>
      </p:sp>
      <p:sp>
        <p:nvSpPr>
          <p:cNvPr id="5" name="页脚占位符 4"/>
          <p:cNvSpPr>
            <a:spLocks noGrp="1"/>
          </p:cNvSpPr>
          <p:nvPr>
            <p:ph type="ftr" sz="quarter" idx="3"/>
          </p:nvPr>
        </p:nvSpPr>
        <p:spPr>
          <a:xfrm>
            <a:off x="4166685" y="6356351"/>
            <a:ext cx="38618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9875" y="6356351"/>
            <a:ext cx="284554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5E40EB-676B-4129-923F-375DC81D8FEE}" type="slidenum">
              <a:rPr lang="zh-CN" altLang="en-US" smtClean="0"/>
              <a:t>‹#›</a:t>
            </a:fld>
            <a:endParaRPr lang="zh-CN" altLang="en-US"/>
          </a:p>
        </p:txBody>
      </p:sp>
    </p:spTree>
    <p:extLst>
      <p:ext uri="{BB962C8B-B14F-4D97-AF65-F5344CB8AC3E}">
        <p14:creationId xmlns:p14="http://schemas.microsoft.com/office/powerpoint/2010/main" val="2426308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5.png"/><Relationship Id="rId5" Type="http://schemas.openxmlformats.org/officeDocument/2006/relationships/image" Target="../media/image1.jpe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0.png"/><Relationship Id="rId5" Type="http://schemas.openxmlformats.org/officeDocument/2006/relationships/image" Target="../media/image1.jpe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Administrator\Desktop\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83" y="-27384"/>
            <a:ext cx="12192000" cy="5109792"/>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5483" y="-27383"/>
            <a:ext cx="12200658" cy="5109792"/>
          </a:xfrm>
          <a:prstGeom prst="rect">
            <a:avLst/>
          </a:prstGeom>
          <a:solidFill>
            <a:srgbClr val="5C6D7D">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7609" y="5082408"/>
            <a:ext cx="12200658" cy="1802976"/>
          </a:xfrm>
          <a:prstGeom prst="rect">
            <a:avLst/>
          </a:prstGeom>
          <a:solidFill>
            <a:srgbClr val="EAEAEA">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燕尾形 11"/>
          <p:cNvSpPr>
            <a:spLocks noChangeArrowheads="1"/>
          </p:cNvSpPr>
          <p:nvPr/>
        </p:nvSpPr>
        <p:spPr bwMode="auto">
          <a:xfrm>
            <a:off x="9012674" y="3815687"/>
            <a:ext cx="231590" cy="463419"/>
          </a:xfrm>
          <a:prstGeom prst="chevron">
            <a:avLst>
              <a:gd name="adj" fmla="val 71727"/>
            </a:avLst>
          </a:prstGeom>
          <a:solidFill>
            <a:srgbClr val="B4B7BE"/>
          </a:solidFill>
          <a:ln>
            <a:noFill/>
          </a:ln>
        </p:spPr>
        <p:txBody>
          <a:bodyPr/>
          <a:lstStyle/>
          <a:p>
            <a:endParaRPr lang="zh-CN" altLang="zh-CN">
              <a:latin typeface="Calibri" pitchFamily="34" charset="0"/>
              <a:sym typeface="宋体" pitchFamily="2" charset="-122"/>
            </a:endParaRPr>
          </a:p>
        </p:txBody>
      </p:sp>
      <p:sp>
        <p:nvSpPr>
          <p:cNvPr id="9" name="燕尾形 36"/>
          <p:cNvSpPr>
            <a:spLocks noChangeArrowheads="1"/>
          </p:cNvSpPr>
          <p:nvPr/>
        </p:nvSpPr>
        <p:spPr bwMode="auto">
          <a:xfrm flipH="1">
            <a:off x="3001243" y="3815687"/>
            <a:ext cx="231590" cy="463419"/>
          </a:xfrm>
          <a:prstGeom prst="chevron">
            <a:avLst>
              <a:gd name="adj" fmla="val 71727"/>
            </a:avLst>
          </a:prstGeom>
          <a:solidFill>
            <a:srgbClr val="B4B7BE"/>
          </a:solidFill>
          <a:ln>
            <a:noFill/>
          </a:ln>
        </p:spPr>
        <p:txBody>
          <a:bodyPr/>
          <a:lstStyle/>
          <a:p>
            <a:endParaRPr lang="zh-CN" altLang="zh-CN">
              <a:latin typeface="Calibri" pitchFamily="34" charset="0"/>
              <a:sym typeface="宋体" pitchFamily="2" charset="-122"/>
            </a:endParaRPr>
          </a:p>
        </p:txBody>
      </p:sp>
      <p:grpSp>
        <p:nvGrpSpPr>
          <p:cNvPr id="6" name="组合 5"/>
          <p:cNvGrpSpPr/>
          <p:nvPr/>
        </p:nvGrpSpPr>
        <p:grpSpPr>
          <a:xfrm>
            <a:off x="4585419" y="3703042"/>
            <a:ext cx="719684" cy="719684"/>
            <a:chOff x="4585419" y="3703042"/>
            <a:chExt cx="719684" cy="719684"/>
          </a:xfrm>
        </p:grpSpPr>
        <p:sp>
          <p:nvSpPr>
            <p:cNvPr id="22" name="椭圆 21"/>
            <p:cNvSpPr/>
            <p:nvPr/>
          </p:nvSpPr>
          <p:spPr>
            <a:xfrm>
              <a:off x="4585419" y="3703042"/>
              <a:ext cx="719684" cy="719684"/>
            </a:xfrm>
            <a:prstGeom prst="ellipse">
              <a:avLst/>
            </a:prstGeom>
            <a:noFill/>
            <a:ln>
              <a:solidFill>
                <a:srgbClr val="B4B7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Freeform 84"/>
            <p:cNvSpPr>
              <a:spLocks noChangeAspect="1" noEditPoints="1" noChangeArrowheads="1"/>
            </p:cNvSpPr>
            <p:nvPr/>
          </p:nvSpPr>
          <p:spPr bwMode="auto">
            <a:xfrm>
              <a:off x="4743766" y="3905248"/>
              <a:ext cx="401608" cy="397088"/>
            </a:xfrm>
            <a:custGeom>
              <a:avLst/>
              <a:gdLst>
                <a:gd name="T0" fmla="*/ 170 w 170"/>
                <a:gd name="T1" fmla="*/ 0 h 168"/>
                <a:gd name="T2" fmla="*/ 162 w 170"/>
                <a:gd name="T3" fmla="*/ 16 h 168"/>
                <a:gd name="T4" fmla="*/ 170 w 170"/>
                <a:gd name="T5" fmla="*/ 103 h 168"/>
                <a:gd name="T6" fmla="*/ 93 w 170"/>
                <a:gd name="T7" fmla="*/ 119 h 168"/>
                <a:gd name="T8" fmla="*/ 128 w 170"/>
                <a:gd name="T9" fmla="*/ 152 h 168"/>
                <a:gd name="T10" fmla="*/ 42 w 170"/>
                <a:gd name="T11" fmla="*/ 168 h 168"/>
                <a:gd name="T12" fmla="*/ 77 w 170"/>
                <a:gd name="T13" fmla="*/ 152 h 168"/>
                <a:gd name="T14" fmla="*/ 0 w 170"/>
                <a:gd name="T15" fmla="*/ 119 h 168"/>
                <a:gd name="T16" fmla="*/ 6 w 170"/>
                <a:gd name="T17" fmla="*/ 103 h 168"/>
                <a:gd name="T18" fmla="*/ 0 w 170"/>
                <a:gd name="T19" fmla="*/ 16 h 168"/>
                <a:gd name="T20" fmla="*/ 0 w 170"/>
                <a:gd name="T21" fmla="*/ 0 h 168"/>
                <a:gd name="T22" fmla="*/ 122 w 170"/>
                <a:gd name="T23" fmla="*/ 40 h 168"/>
                <a:gd name="T24" fmla="*/ 115 w 170"/>
                <a:gd name="T25" fmla="*/ 44 h 168"/>
                <a:gd name="T26" fmla="*/ 75 w 170"/>
                <a:gd name="T27" fmla="*/ 52 h 168"/>
                <a:gd name="T28" fmla="*/ 73 w 170"/>
                <a:gd name="T29" fmla="*/ 50 h 168"/>
                <a:gd name="T30" fmla="*/ 50 w 170"/>
                <a:gd name="T31" fmla="*/ 67 h 168"/>
                <a:gd name="T32" fmla="*/ 85 w 170"/>
                <a:gd name="T33" fmla="*/ 65 h 168"/>
                <a:gd name="T34" fmla="*/ 89 w 170"/>
                <a:gd name="T35" fmla="*/ 67 h 168"/>
                <a:gd name="T36" fmla="*/ 120 w 170"/>
                <a:gd name="T37" fmla="*/ 52 h 168"/>
                <a:gd name="T38" fmla="*/ 128 w 170"/>
                <a:gd name="T39" fmla="*/ 40 h 168"/>
                <a:gd name="T40" fmla="*/ 113 w 170"/>
                <a:gd name="T41" fmla="*/ 58 h 168"/>
                <a:gd name="T42" fmla="*/ 122 w 170"/>
                <a:gd name="T43" fmla="*/ 85 h 168"/>
                <a:gd name="T44" fmla="*/ 113 w 170"/>
                <a:gd name="T45" fmla="*/ 58 h 168"/>
                <a:gd name="T46" fmla="*/ 101 w 170"/>
                <a:gd name="T47" fmla="*/ 67 h 168"/>
                <a:gd name="T48" fmla="*/ 109 w 170"/>
                <a:gd name="T49" fmla="*/ 85 h 168"/>
                <a:gd name="T50" fmla="*/ 101 w 170"/>
                <a:gd name="T51" fmla="*/ 67 h 168"/>
                <a:gd name="T52" fmla="*/ 87 w 170"/>
                <a:gd name="T53" fmla="*/ 77 h 168"/>
                <a:gd name="T54" fmla="*/ 95 w 170"/>
                <a:gd name="T55" fmla="*/ 85 h 168"/>
                <a:gd name="T56" fmla="*/ 87 w 170"/>
                <a:gd name="T57" fmla="*/ 77 h 168"/>
                <a:gd name="T58" fmla="*/ 75 w 170"/>
                <a:gd name="T59" fmla="*/ 69 h 168"/>
                <a:gd name="T60" fmla="*/ 83 w 170"/>
                <a:gd name="T61" fmla="*/ 85 h 168"/>
                <a:gd name="T62" fmla="*/ 75 w 170"/>
                <a:gd name="T63" fmla="*/ 69 h 168"/>
                <a:gd name="T64" fmla="*/ 63 w 170"/>
                <a:gd name="T65" fmla="*/ 69 h 168"/>
                <a:gd name="T66" fmla="*/ 71 w 170"/>
                <a:gd name="T67" fmla="*/ 85 h 168"/>
                <a:gd name="T68" fmla="*/ 63 w 170"/>
                <a:gd name="T69" fmla="*/ 69 h 168"/>
                <a:gd name="T70" fmla="*/ 48 w 170"/>
                <a:gd name="T71" fmla="*/ 73 h 168"/>
                <a:gd name="T72" fmla="*/ 56 w 170"/>
                <a:gd name="T73" fmla="*/ 85 h 168"/>
                <a:gd name="T74" fmla="*/ 48 w 170"/>
                <a:gd name="T75" fmla="*/ 73 h 168"/>
                <a:gd name="T76" fmla="*/ 146 w 170"/>
                <a:gd name="T77" fmla="*/ 18 h 168"/>
                <a:gd name="T78" fmla="*/ 24 w 170"/>
                <a:gd name="T79" fmla="*/ 101 h 168"/>
                <a:gd name="T80" fmla="*/ 146 w 170"/>
                <a:gd name="T81" fmla="*/ 18 h 1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70"/>
                <a:gd name="T124" fmla="*/ 0 h 168"/>
                <a:gd name="T125" fmla="*/ 170 w 170"/>
                <a:gd name="T126" fmla="*/ 168 h 16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70" h="168">
                  <a:moveTo>
                    <a:pt x="0" y="0"/>
                  </a:moveTo>
                  <a:lnTo>
                    <a:pt x="170" y="0"/>
                  </a:lnTo>
                  <a:lnTo>
                    <a:pt x="170" y="16"/>
                  </a:lnTo>
                  <a:lnTo>
                    <a:pt x="162" y="16"/>
                  </a:lnTo>
                  <a:lnTo>
                    <a:pt x="162" y="103"/>
                  </a:lnTo>
                  <a:lnTo>
                    <a:pt x="170" y="103"/>
                  </a:lnTo>
                  <a:lnTo>
                    <a:pt x="170" y="119"/>
                  </a:lnTo>
                  <a:lnTo>
                    <a:pt x="93" y="119"/>
                  </a:lnTo>
                  <a:lnTo>
                    <a:pt x="93" y="152"/>
                  </a:lnTo>
                  <a:lnTo>
                    <a:pt x="128" y="152"/>
                  </a:lnTo>
                  <a:lnTo>
                    <a:pt x="128" y="168"/>
                  </a:lnTo>
                  <a:lnTo>
                    <a:pt x="42" y="168"/>
                  </a:lnTo>
                  <a:lnTo>
                    <a:pt x="42" y="152"/>
                  </a:lnTo>
                  <a:lnTo>
                    <a:pt x="77" y="152"/>
                  </a:lnTo>
                  <a:lnTo>
                    <a:pt x="77" y="119"/>
                  </a:lnTo>
                  <a:lnTo>
                    <a:pt x="0" y="119"/>
                  </a:lnTo>
                  <a:lnTo>
                    <a:pt x="0" y="103"/>
                  </a:lnTo>
                  <a:lnTo>
                    <a:pt x="6" y="103"/>
                  </a:lnTo>
                  <a:lnTo>
                    <a:pt x="6" y="16"/>
                  </a:lnTo>
                  <a:lnTo>
                    <a:pt x="0" y="16"/>
                  </a:lnTo>
                  <a:lnTo>
                    <a:pt x="0" y="0"/>
                  </a:lnTo>
                  <a:lnTo>
                    <a:pt x="0" y="0"/>
                  </a:lnTo>
                  <a:close/>
                  <a:moveTo>
                    <a:pt x="128" y="40"/>
                  </a:moveTo>
                  <a:lnTo>
                    <a:pt x="122" y="40"/>
                  </a:lnTo>
                  <a:lnTo>
                    <a:pt x="113" y="40"/>
                  </a:lnTo>
                  <a:lnTo>
                    <a:pt x="115" y="44"/>
                  </a:lnTo>
                  <a:lnTo>
                    <a:pt x="87" y="61"/>
                  </a:lnTo>
                  <a:lnTo>
                    <a:pt x="75" y="52"/>
                  </a:lnTo>
                  <a:lnTo>
                    <a:pt x="75" y="50"/>
                  </a:lnTo>
                  <a:lnTo>
                    <a:pt x="73" y="50"/>
                  </a:lnTo>
                  <a:lnTo>
                    <a:pt x="48" y="61"/>
                  </a:lnTo>
                  <a:lnTo>
                    <a:pt x="50" y="67"/>
                  </a:lnTo>
                  <a:lnTo>
                    <a:pt x="73" y="56"/>
                  </a:lnTo>
                  <a:lnTo>
                    <a:pt x="85" y="65"/>
                  </a:lnTo>
                  <a:lnTo>
                    <a:pt x="87" y="67"/>
                  </a:lnTo>
                  <a:lnTo>
                    <a:pt x="89" y="67"/>
                  </a:lnTo>
                  <a:lnTo>
                    <a:pt x="117" y="48"/>
                  </a:lnTo>
                  <a:lnTo>
                    <a:pt x="120" y="52"/>
                  </a:lnTo>
                  <a:lnTo>
                    <a:pt x="124" y="46"/>
                  </a:lnTo>
                  <a:lnTo>
                    <a:pt x="128" y="40"/>
                  </a:lnTo>
                  <a:lnTo>
                    <a:pt x="128" y="40"/>
                  </a:lnTo>
                  <a:close/>
                  <a:moveTo>
                    <a:pt x="113" y="58"/>
                  </a:moveTo>
                  <a:lnTo>
                    <a:pt x="113" y="85"/>
                  </a:lnTo>
                  <a:lnTo>
                    <a:pt x="122" y="85"/>
                  </a:lnTo>
                  <a:lnTo>
                    <a:pt x="122" y="58"/>
                  </a:lnTo>
                  <a:lnTo>
                    <a:pt x="113" y="58"/>
                  </a:lnTo>
                  <a:lnTo>
                    <a:pt x="113" y="58"/>
                  </a:lnTo>
                  <a:close/>
                  <a:moveTo>
                    <a:pt x="101" y="67"/>
                  </a:moveTo>
                  <a:lnTo>
                    <a:pt x="101" y="85"/>
                  </a:lnTo>
                  <a:lnTo>
                    <a:pt x="109" y="85"/>
                  </a:lnTo>
                  <a:lnTo>
                    <a:pt x="109" y="67"/>
                  </a:lnTo>
                  <a:lnTo>
                    <a:pt x="101" y="67"/>
                  </a:lnTo>
                  <a:lnTo>
                    <a:pt x="101" y="67"/>
                  </a:lnTo>
                  <a:close/>
                  <a:moveTo>
                    <a:pt x="87" y="77"/>
                  </a:moveTo>
                  <a:lnTo>
                    <a:pt x="87" y="85"/>
                  </a:lnTo>
                  <a:lnTo>
                    <a:pt x="95" y="85"/>
                  </a:lnTo>
                  <a:lnTo>
                    <a:pt x="95" y="77"/>
                  </a:lnTo>
                  <a:lnTo>
                    <a:pt x="87" y="77"/>
                  </a:lnTo>
                  <a:lnTo>
                    <a:pt x="87" y="77"/>
                  </a:lnTo>
                  <a:close/>
                  <a:moveTo>
                    <a:pt x="75" y="69"/>
                  </a:moveTo>
                  <a:lnTo>
                    <a:pt x="75" y="85"/>
                  </a:lnTo>
                  <a:lnTo>
                    <a:pt x="83" y="85"/>
                  </a:lnTo>
                  <a:lnTo>
                    <a:pt x="83" y="69"/>
                  </a:lnTo>
                  <a:lnTo>
                    <a:pt x="75" y="69"/>
                  </a:lnTo>
                  <a:lnTo>
                    <a:pt x="75" y="69"/>
                  </a:lnTo>
                  <a:close/>
                  <a:moveTo>
                    <a:pt x="63" y="69"/>
                  </a:moveTo>
                  <a:lnTo>
                    <a:pt x="63" y="85"/>
                  </a:lnTo>
                  <a:lnTo>
                    <a:pt x="71" y="85"/>
                  </a:lnTo>
                  <a:lnTo>
                    <a:pt x="71" y="69"/>
                  </a:lnTo>
                  <a:lnTo>
                    <a:pt x="63" y="69"/>
                  </a:lnTo>
                  <a:lnTo>
                    <a:pt x="63" y="69"/>
                  </a:lnTo>
                  <a:close/>
                  <a:moveTo>
                    <a:pt x="48" y="73"/>
                  </a:moveTo>
                  <a:lnTo>
                    <a:pt x="48" y="85"/>
                  </a:lnTo>
                  <a:lnTo>
                    <a:pt x="56" y="85"/>
                  </a:lnTo>
                  <a:lnTo>
                    <a:pt x="56" y="73"/>
                  </a:lnTo>
                  <a:lnTo>
                    <a:pt x="48" y="73"/>
                  </a:lnTo>
                  <a:lnTo>
                    <a:pt x="48" y="73"/>
                  </a:lnTo>
                  <a:close/>
                  <a:moveTo>
                    <a:pt x="146" y="18"/>
                  </a:moveTo>
                  <a:lnTo>
                    <a:pt x="24" y="18"/>
                  </a:lnTo>
                  <a:lnTo>
                    <a:pt x="24" y="101"/>
                  </a:lnTo>
                  <a:lnTo>
                    <a:pt x="146" y="101"/>
                  </a:lnTo>
                  <a:lnTo>
                    <a:pt x="146" y="18"/>
                  </a:lnTo>
                  <a:close/>
                </a:path>
              </a:pathLst>
            </a:custGeom>
            <a:solidFill>
              <a:srgbClr val="B4B7BE"/>
            </a:solidFill>
            <a:ln>
              <a:noFill/>
            </a:ln>
          </p:spPr>
          <p:txBody>
            <a:bodyPr/>
            <a:lstStyle/>
            <a:p>
              <a:endParaRPr lang="zh-CN" altLang="zh-CN">
                <a:solidFill>
                  <a:srgbClr val="000000"/>
                </a:solidFill>
                <a:latin typeface="Calibri" pitchFamily="34" charset="0"/>
                <a:sym typeface="宋体" pitchFamily="2" charset="-122"/>
              </a:endParaRPr>
            </a:p>
          </p:txBody>
        </p:sp>
      </p:grpSp>
      <p:grpSp>
        <p:nvGrpSpPr>
          <p:cNvPr id="59" name="组合 58"/>
          <p:cNvGrpSpPr/>
          <p:nvPr/>
        </p:nvGrpSpPr>
        <p:grpSpPr>
          <a:xfrm>
            <a:off x="5737547" y="3703042"/>
            <a:ext cx="714955" cy="714955"/>
            <a:chOff x="5737547" y="3703042"/>
            <a:chExt cx="714955" cy="714955"/>
          </a:xfrm>
        </p:grpSpPr>
        <p:sp>
          <p:nvSpPr>
            <p:cNvPr id="25" name="椭圆 24"/>
            <p:cNvSpPr/>
            <p:nvPr/>
          </p:nvSpPr>
          <p:spPr>
            <a:xfrm>
              <a:off x="5737547" y="3703042"/>
              <a:ext cx="714955" cy="714955"/>
            </a:xfrm>
            <a:prstGeom prst="ellipse">
              <a:avLst/>
            </a:prstGeom>
            <a:noFill/>
            <a:ln>
              <a:solidFill>
                <a:srgbClr val="B4B7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37"/>
            <p:cNvGrpSpPr>
              <a:grpSpLocks/>
            </p:cNvGrpSpPr>
            <p:nvPr/>
          </p:nvGrpSpPr>
          <p:grpSpPr bwMode="auto">
            <a:xfrm>
              <a:off x="5845886" y="3868032"/>
              <a:ext cx="493879" cy="398149"/>
              <a:chOff x="316517" y="428157"/>
              <a:chExt cx="763002" cy="615108"/>
            </a:xfrm>
          </p:grpSpPr>
          <p:sp>
            <p:nvSpPr>
              <p:cNvPr id="27" name="圆角矩形 35"/>
              <p:cNvSpPr>
                <a:spLocks noChangeArrowheads="1"/>
              </p:cNvSpPr>
              <p:nvPr/>
            </p:nvSpPr>
            <p:spPr bwMode="auto">
              <a:xfrm>
                <a:off x="377825" y="428157"/>
                <a:ext cx="640387" cy="368076"/>
              </a:xfrm>
              <a:prstGeom prst="roundRect">
                <a:avLst>
                  <a:gd name="adj" fmla="val 8903"/>
                </a:avLst>
              </a:prstGeom>
              <a:noFill/>
              <a:ln w="28575">
                <a:solidFill>
                  <a:srgbClr val="B4B7BE"/>
                </a:solidFill>
                <a:bevel/>
                <a:headEnd/>
                <a:tailEnd/>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sp>
            <p:nvSpPr>
              <p:cNvPr id="28" name="梯形 36"/>
              <p:cNvSpPr>
                <a:spLocks noChangeArrowheads="1"/>
              </p:cNvSpPr>
              <p:nvPr/>
            </p:nvSpPr>
            <p:spPr bwMode="auto">
              <a:xfrm flipV="1">
                <a:off x="316517" y="836912"/>
                <a:ext cx="763002" cy="206353"/>
              </a:xfrm>
              <a:custGeom>
                <a:avLst/>
                <a:gdLst>
                  <a:gd name="T0" fmla="*/ 737215 w 21600"/>
                  <a:gd name="T1" fmla="*/ 103177 h 21600"/>
                  <a:gd name="T2" fmla="*/ 381501 w 21600"/>
                  <a:gd name="T3" fmla="*/ 206353 h 21600"/>
                  <a:gd name="T4" fmla="*/ 25787 w 21600"/>
                  <a:gd name="T5" fmla="*/ 103177 h 21600"/>
                  <a:gd name="T6" fmla="*/ 381501 w 21600"/>
                  <a:gd name="T7" fmla="*/ 0 h 21600"/>
                  <a:gd name="T8" fmla="*/ 0 60000 65536"/>
                  <a:gd name="T9" fmla="*/ 0 60000 65536"/>
                  <a:gd name="T10" fmla="*/ 0 60000 65536"/>
                  <a:gd name="T11" fmla="*/ 0 60000 65536"/>
                  <a:gd name="T12" fmla="*/ 2530 w 21600"/>
                  <a:gd name="T13" fmla="*/ 2530 h 21600"/>
                  <a:gd name="T14" fmla="*/ 19070 w 21600"/>
                  <a:gd name="T15" fmla="*/ 19070 h 21600"/>
                </a:gdLst>
                <a:ahLst/>
                <a:cxnLst>
                  <a:cxn ang="T8">
                    <a:pos x="T0" y="T1"/>
                  </a:cxn>
                  <a:cxn ang="T9">
                    <a:pos x="T2" y="T3"/>
                  </a:cxn>
                  <a:cxn ang="T10">
                    <a:pos x="T4" y="T5"/>
                  </a:cxn>
                  <a:cxn ang="T11">
                    <a:pos x="T6" y="T7"/>
                  </a:cxn>
                </a:cxnLst>
                <a:rect l="T12" t="T13" r="T14" b="T15"/>
                <a:pathLst>
                  <a:path w="21600" h="21600">
                    <a:moveTo>
                      <a:pt x="0" y="0"/>
                    </a:moveTo>
                    <a:lnTo>
                      <a:pt x="1460" y="21600"/>
                    </a:lnTo>
                    <a:lnTo>
                      <a:pt x="20140" y="21600"/>
                    </a:lnTo>
                    <a:lnTo>
                      <a:pt x="21600" y="0"/>
                    </a:lnTo>
                    <a:close/>
                  </a:path>
                </a:pathLst>
              </a:custGeom>
              <a:solidFill>
                <a:srgbClr val="B4B7BE"/>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grpSp>
      </p:grpSp>
      <p:sp>
        <p:nvSpPr>
          <p:cNvPr id="32" name="标题 4"/>
          <p:cNvSpPr txBox="1">
            <a:spLocks/>
          </p:cNvSpPr>
          <p:nvPr/>
        </p:nvSpPr>
        <p:spPr>
          <a:xfrm>
            <a:off x="1140230" y="916448"/>
            <a:ext cx="10319703" cy="1714202"/>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8800">
                <a:solidFill>
                  <a:schemeClr val="bg1"/>
                </a:solidFill>
                <a:latin typeface="Adobe 黑体 Std R" panose="020B0400000000000000" pitchFamily="34" charset="-122"/>
                <a:ea typeface="Adobe 黑体 Std R" panose="020B0400000000000000" pitchFamily="34" charset="-122"/>
              </a:rPr>
              <a:t>高压线巡检机器人</a:t>
            </a:r>
            <a:r>
              <a:rPr lang="en-US" altLang="zh-CN" sz="8800" dirty="0">
                <a:solidFill>
                  <a:srgbClr val="B4B7BE"/>
                </a:solidFill>
                <a:latin typeface="Impact MT Std" pitchFamily="34" charset="0"/>
              </a:rPr>
              <a:t>	</a:t>
            </a:r>
            <a:endParaRPr lang="zh-CN" altLang="en-US" sz="8800" dirty="0">
              <a:solidFill>
                <a:srgbClr val="B4B7BE"/>
              </a:solidFill>
              <a:latin typeface="Impact MT Std" pitchFamily="34" charset="0"/>
            </a:endParaRPr>
          </a:p>
        </p:txBody>
      </p:sp>
      <p:sp>
        <p:nvSpPr>
          <p:cNvPr id="33" name="标题 4"/>
          <p:cNvSpPr txBox="1">
            <a:spLocks/>
          </p:cNvSpPr>
          <p:nvPr/>
        </p:nvSpPr>
        <p:spPr>
          <a:xfrm>
            <a:off x="2209155" y="2348880"/>
            <a:ext cx="7632848" cy="106613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5400" b="1">
                <a:solidFill>
                  <a:srgbClr val="B4B7BE"/>
                </a:solidFill>
                <a:latin typeface="微软雅黑" panose="020B0503020204020204" pitchFamily="34" charset="-122"/>
                <a:ea typeface="微软雅黑" panose="020B0503020204020204" pitchFamily="34" charset="-122"/>
              </a:rPr>
              <a:t>工作汇报</a:t>
            </a:r>
            <a:endParaRPr lang="zh-CN" altLang="en-US" sz="5400" b="1" dirty="0">
              <a:solidFill>
                <a:srgbClr val="B4B7BE"/>
              </a:solidFill>
              <a:latin typeface="微软雅黑" panose="020B0503020204020204" pitchFamily="34" charset="-122"/>
              <a:ea typeface="微软雅黑" panose="020B0503020204020204" pitchFamily="34" charset="-122"/>
            </a:endParaRPr>
          </a:p>
        </p:txBody>
      </p:sp>
      <p:sp>
        <p:nvSpPr>
          <p:cNvPr id="34" name="矩形 33"/>
          <p:cNvSpPr/>
          <p:nvPr/>
        </p:nvSpPr>
        <p:spPr>
          <a:xfrm>
            <a:off x="0" y="5039464"/>
            <a:ext cx="12195175" cy="45719"/>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5698481" y="4689140"/>
            <a:ext cx="792088" cy="792088"/>
          </a:xfrm>
          <a:prstGeom prst="ellipse">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标题 4"/>
          <p:cNvSpPr txBox="1">
            <a:spLocks/>
          </p:cNvSpPr>
          <p:nvPr/>
        </p:nvSpPr>
        <p:spPr>
          <a:xfrm>
            <a:off x="5519126" y="4689140"/>
            <a:ext cx="1149763" cy="7920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2000" dirty="0">
                <a:solidFill>
                  <a:schemeClr val="bg1"/>
                </a:solidFill>
                <a:latin typeface="Impact MT Std" pitchFamily="34" charset="0"/>
              </a:rPr>
              <a:t>START</a:t>
            </a:r>
            <a:endParaRPr lang="zh-CN" altLang="en-US" sz="2000" dirty="0">
              <a:solidFill>
                <a:schemeClr val="bg1"/>
              </a:solidFill>
              <a:latin typeface="Impact MT Std" pitchFamily="34" charset="0"/>
            </a:endParaRPr>
          </a:p>
        </p:txBody>
      </p:sp>
      <p:sp>
        <p:nvSpPr>
          <p:cNvPr id="39" name="文本框 29"/>
          <p:cNvSpPr txBox="1"/>
          <p:nvPr/>
        </p:nvSpPr>
        <p:spPr>
          <a:xfrm>
            <a:off x="3736209" y="5976289"/>
            <a:ext cx="4608512" cy="338554"/>
          </a:xfrm>
          <a:prstGeom prst="rect">
            <a:avLst/>
          </a:prstGeom>
          <a:noFill/>
          <a:ln>
            <a:solidFill>
              <a:srgbClr val="FC4B41"/>
            </a:solidFill>
          </a:ln>
        </p:spPr>
        <p:txBody>
          <a:bodyPr wrap="square" rtlCol="0">
            <a:spAutoFit/>
          </a:bodyPr>
          <a:lstStyle/>
          <a:p>
            <a:pPr algn="ctr"/>
            <a:r>
              <a:rPr lang="zh-CN" altLang="en-US" sz="1600" spc="300">
                <a:solidFill>
                  <a:srgbClr val="FC4B41"/>
                </a:solidFill>
                <a:latin typeface="微软雅黑" panose="020B0503020204020204" pitchFamily="34" charset="-122"/>
                <a:ea typeface="微软雅黑" panose="020B0503020204020204" pitchFamily="34" charset="-122"/>
              </a:rPr>
              <a:t>汇报人：吴磊 崔庆垚 陈嘉浩 曾宇航</a:t>
            </a:r>
            <a:endParaRPr lang="zh-CN" altLang="en-US" sz="1600" spc="300" dirty="0">
              <a:solidFill>
                <a:srgbClr val="FC4B41"/>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a:off x="3448857" y="3703042"/>
            <a:ext cx="720081" cy="720081"/>
            <a:chOff x="3448857" y="3703042"/>
            <a:chExt cx="720081" cy="720081"/>
          </a:xfrm>
        </p:grpSpPr>
        <p:sp>
          <p:nvSpPr>
            <p:cNvPr id="11" name="椭圆 10"/>
            <p:cNvSpPr/>
            <p:nvPr/>
          </p:nvSpPr>
          <p:spPr>
            <a:xfrm>
              <a:off x="3448857" y="3703042"/>
              <a:ext cx="720081" cy="720081"/>
            </a:xfrm>
            <a:prstGeom prst="ellipse">
              <a:avLst/>
            </a:prstGeom>
            <a:noFill/>
            <a:ln>
              <a:solidFill>
                <a:srgbClr val="B4B7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p:cNvGrpSpPr/>
            <p:nvPr/>
          </p:nvGrpSpPr>
          <p:grpSpPr>
            <a:xfrm>
              <a:off x="3595204" y="3808793"/>
              <a:ext cx="437633" cy="525616"/>
              <a:chOff x="5501727" y="1556792"/>
              <a:chExt cx="1019228" cy="1224136"/>
            </a:xfrm>
            <a:solidFill>
              <a:srgbClr val="B4B7BE"/>
            </a:solidFill>
          </p:grpSpPr>
          <p:sp>
            <p:nvSpPr>
              <p:cNvPr id="44" name="矩形 43"/>
              <p:cNvSpPr/>
              <p:nvPr/>
            </p:nvSpPr>
            <p:spPr>
              <a:xfrm>
                <a:off x="5617267" y="1556792"/>
                <a:ext cx="120280" cy="122413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5501727" y="1876363"/>
                <a:ext cx="351360" cy="351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5933775" y="1556792"/>
                <a:ext cx="120280" cy="122413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5818235" y="2141536"/>
                <a:ext cx="351360" cy="351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6285135" y="1556792"/>
                <a:ext cx="120280" cy="122413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6169595" y="1700808"/>
                <a:ext cx="351360" cy="351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1" name="组合 60"/>
          <p:cNvGrpSpPr/>
          <p:nvPr/>
        </p:nvGrpSpPr>
        <p:grpSpPr>
          <a:xfrm>
            <a:off x="8113811" y="3717032"/>
            <a:ext cx="694337" cy="694337"/>
            <a:chOff x="8113811" y="3717032"/>
            <a:chExt cx="694337" cy="694337"/>
          </a:xfrm>
        </p:grpSpPr>
        <p:sp>
          <p:nvSpPr>
            <p:cNvPr id="50" name="椭圆 49"/>
            <p:cNvSpPr/>
            <p:nvPr/>
          </p:nvSpPr>
          <p:spPr>
            <a:xfrm>
              <a:off x="8113811" y="3717032"/>
              <a:ext cx="694337" cy="694337"/>
            </a:xfrm>
            <a:prstGeom prst="ellipse">
              <a:avLst/>
            </a:prstGeom>
            <a:noFill/>
            <a:ln>
              <a:solidFill>
                <a:srgbClr val="B4B7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Freeform 9"/>
            <p:cNvSpPr>
              <a:spLocks noChangeAspect="1" noEditPoints="1" noChangeArrowheads="1"/>
            </p:cNvSpPr>
            <p:nvPr/>
          </p:nvSpPr>
          <p:spPr bwMode="auto">
            <a:xfrm>
              <a:off x="8226760" y="3856523"/>
              <a:ext cx="480992" cy="438697"/>
            </a:xfrm>
            <a:custGeom>
              <a:avLst/>
              <a:gdLst>
                <a:gd name="T0" fmla="*/ 141 w 181"/>
                <a:gd name="T1" fmla="*/ 0 h 165"/>
                <a:gd name="T2" fmla="*/ 149 w 181"/>
                <a:gd name="T3" fmla="*/ 8 h 165"/>
                <a:gd name="T4" fmla="*/ 134 w 181"/>
                <a:gd name="T5" fmla="*/ 47 h 165"/>
                <a:gd name="T6" fmla="*/ 33 w 181"/>
                <a:gd name="T7" fmla="*/ 14 h 165"/>
                <a:gd name="T8" fmla="*/ 39 w 181"/>
                <a:gd name="T9" fmla="*/ 20 h 165"/>
                <a:gd name="T10" fmla="*/ 51 w 181"/>
                <a:gd name="T11" fmla="*/ 31 h 165"/>
                <a:gd name="T12" fmla="*/ 33 w 181"/>
                <a:gd name="T13" fmla="*/ 39 h 165"/>
                <a:gd name="T14" fmla="*/ 39 w 181"/>
                <a:gd name="T15" fmla="*/ 45 h 165"/>
                <a:gd name="T16" fmla="*/ 51 w 181"/>
                <a:gd name="T17" fmla="*/ 55 h 165"/>
                <a:gd name="T18" fmla="*/ 33 w 181"/>
                <a:gd name="T19" fmla="*/ 63 h 165"/>
                <a:gd name="T20" fmla="*/ 39 w 181"/>
                <a:gd name="T21" fmla="*/ 67 h 165"/>
                <a:gd name="T22" fmla="*/ 51 w 181"/>
                <a:gd name="T23" fmla="*/ 77 h 165"/>
                <a:gd name="T24" fmla="*/ 33 w 181"/>
                <a:gd name="T25" fmla="*/ 86 h 165"/>
                <a:gd name="T26" fmla="*/ 39 w 181"/>
                <a:gd name="T27" fmla="*/ 90 h 165"/>
                <a:gd name="T28" fmla="*/ 51 w 181"/>
                <a:gd name="T29" fmla="*/ 100 h 165"/>
                <a:gd name="T30" fmla="*/ 33 w 181"/>
                <a:gd name="T31" fmla="*/ 110 h 165"/>
                <a:gd name="T32" fmla="*/ 39 w 181"/>
                <a:gd name="T33" fmla="*/ 116 h 165"/>
                <a:gd name="T34" fmla="*/ 51 w 181"/>
                <a:gd name="T35" fmla="*/ 126 h 165"/>
                <a:gd name="T36" fmla="*/ 33 w 181"/>
                <a:gd name="T37" fmla="*/ 134 h 165"/>
                <a:gd name="T38" fmla="*/ 33 w 181"/>
                <a:gd name="T39" fmla="*/ 151 h 165"/>
                <a:gd name="T40" fmla="*/ 134 w 181"/>
                <a:gd name="T41" fmla="*/ 118 h 165"/>
                <a:gd name="T42" fmla="*/ 149 w 181"/>
                <a:gd name="T43" fmla="*/ 157 h 165"/>
                <a:gd name="T44" fmla="*/ 141 w 181"/>
                <a:gd name="T45" fmla="*/ 165 h 165"/>
                <a:gd name="T46" fmla="*/ 19 w 181"/>
                <a:gd name="T47" fmla="*/ 165 h 165"/>
                <a:gd name="T48" fmla="*/ 19 w 181"/>
                <a:gd name="T49" fmla="*/ 146 h 165"/>
                <a:gd name="T50" fmla="*/ 0 w 181"/>
                <a:gd name="T51" fmla="*/ 132 h 165"/>
                <a:gd name="T52" fmla="*/ 19 w 181"/>
                <a:gd name="T53" fmla="*/ 120 h 165"/>
                <a:gd name="T54" fmla="*/ 0 w 181"/>
                <a:gd name="T55" fmla="*/ 108 h 165"/>
                <a:gd name="T56" fmla="*/ 19 w 181"/>
                <a:gd name="T57" fmla="*/ 98 h 165"/>
                <a:gd name="T58" fmla="*/ 0 w 181"/>
                <a:gd name="T59" fmla="*/ 83 h 165"/>
                <a:gd name="T60" fmla="*/ 19 w 181"/>
                <a:gd name="T61" fmla="*/ 75 h 165"/>
                <a:gd name="T62" fmla="*/ 0 w 181"/>
                <a:gd name="T63" fmla="*/ 61 h 165"/>
                <a:gd name="T64" fmla="*/ 19 w 181"/>
                <a:gd name="T65" fmla="*/ 51 h 165"/>
                <a:gd name="T66" fmla="*/ 0 w 181"/>
                <a:gd name="T67" fmla="*/ 39 h 165"/>
                <a:gd name="T68" fmla="*/ 19 w 181"/>
                <a:gd name="T69" fmla="*/ 8 h 165"/>
                <a:gd name="T70" fmla="*/ 27 w 181"/>
                <a:gd name="T71" fmla="*/ 0 h 165"/>
                <a:gd name="T72" fmla="*/ 63 w 181"/>
                <a:gd name="T73" fmla="*/ 79 h 165"/>
                <a:gd name="T74" fmla="*/ 84 w 181"/>
                <a:gd name="T75" fmla="*/ 88 h 165"/>
                <a:gd name="T76" fmla="*/ 63 w 181"/>
                <a:gd name="T77" fmla="*/ 79 h 165"/>
                <a:gd name="T78" fmla="*/ 63 w 181"/>
                <a:gd name="T79" fmla="*/ 61 h 165"/>
                <a:gd name="T80" fmla="*/ 100 w 181"/>
                <a:gd name="T81" fmla="*/ 69 h 165"/>
                <a:gd name="T82" fmla="*/ 63 w 181"/>
                <a:gd name="T83" fmla="*/ 61 h 165"/>
                <a:gd name="T84" fmla="*/ 63 w 181"/>
                <a:gd name="T85" fmla="*/ 45 h 165"/>
                <a:gd name="T86" fmla="*/ 116 w 181"/>
                <a:gd name="T87" fmla="*/ 53 h 165"/>
                <a:gd name="T88" fmla="*/ 63 w 181"/>
                <a:gd name="T89" fmla="*/ 45 h 165"/>
                <a:gd name="T90" fmla="*/ 63 w 181"/>
                <a:gd name="T91" fmla="*/ 29 h 165"/>
                <a:gd name="T92" fmla="*/ 116 w 181"/>
                <a:gd name="T93" fmla="*/ 35 h 165"/>
                <a:gd name="T94" fmla="*/ 63 w 181"/>
                <a:gd name="T95" fmla="*/ 29 h 165"/>
                <a:gd name="T96" fmla="*/ 84 w 181"/>
                <a:gd name="T97" fmla="*/ 130 h 165"/>
                <a:gd name="T98" fmla="*/ 106 w 181"/>
                <a:gd name="T99" fmla="*/ 130 h 165"/>
                <a:gd name="T100" fmla="*/ 86 w 181"/>
                <a:gd name="T101" fmla="*/ 108 h 165"/>
                <a:gd name="T102" fmla="*/ 84 w 181"/>
                <a:gd name="T103" fmla="*/ 130 h 165"/>
                <a:gd name="T104" fmla="*/ 161 w 181"/>
                <a:gd name="T105" fmla="*/ 37 h 165"/>
                <a:gd name="T106" fmla="*/ 116 w 181"/>
                <a:gd name="T107" fmla="*/ 120 h 165"/>
                <a:gd name="T108" fmla="*/ 161 w 181"/>
                <a:gd name="T109" fmla="*/ 37 h 16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1"/>
                <a:gd name="T166" fmla="*/ 0 h 165"/>
                <a:gd name="T167" fmla="*/ 181 w 181"/>
                <a:gd name="T168" fmla="*/ 165 h 16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1" h="165">
                  <a:moveTo>
                    <a:pt x="27" y="0"/>
                  </a:moveTo>
                  <a:lnTo>
                    <a:pt x="141" y="0"/>
                  </a:lnTo>
                  <a:lnTo>
                    <a:pt x="149" y="0"/>
                  </a:lnTo>
                  <a:lnTo>
                    <a:pt x="149" y="8"/>
                  </a:lnTo>
                  <a:lnTo>
                    <a:pt x="149" y="35"/>
                  </a:lnTo>
                  <a:lnTo>
                    <a:pt x="134" y="47"/>
                  </a:lnTo>
                  <a:lnTo>
                    <a:pt x="134" y="14"/>
                  </a:lnTo>
                  <a:lnTo>
                    <a:pt x="33" y="14"/>
                  </a:lnTo>
                  <a:lnTo>
                    <a:pt x="33" y="25"/>
                  </a:lnTo>
                  <a:lnTo>
                    <a:pt x="39" y="20"/>
                  </a:lnTo>
                  <a:lnTo>
                    <a:pt x="47" y="18"/>
                  </a:lnTo>
                  <a:lnTo>
                    <a:pt x="51" y="31"/>
                  </a:lnTo>
                  <a:lnTo>
                    <a:pt x="45" y="35"/>
                  </a:lnTo>
                  <a:lnTo>
                    <a:pt x="33" y="39"/>
                  </a:lnTo>
                  <a:lnTo>
                    <a:pt x="33" y="47"/>
                  </a:lnTo>
                  <a:lnTo>
                    <a:pt x="39" y="45"/>
                  </a:lnTo>
                  <a:lnTo>
                    <a:pt x="47" y="41"/>
                  </a:lnTo>
                  <a:lnTo>
                    <a:pt x="51" y="55"/>
                  </a:lnTo>
                  <a:lnTo>
                    <a:pt x="45" y="57"/>
                  </a:lnTo>
                  <a:lnTo>
                    <a:pt x="33" y="63"/>
                  </a:lnTo>
                  <a:lnTo>
                    <a:pt x="33" y="71"/>
                  </a:lnTo>
                  <a:lnTo>
                    <a:pt x="39" y="67"/>
                  </a:lnTo>
                  <a:lnTo>
                    <a:pt x="47" y="65"/>
                  </a:lnTo>
                  <a:lnTo>
                    <a:pt x="51" y="77"/>
                  </a:lnTo>
                  <a:lnTo>
                    <a:pt x="45" y="81"/>
                  </a:lnTo>
                  <a:lnTo>
                    <a:pt x="33" y="86"/>
                  </a:lnTo>
                  <a:lnTo>
                    <a:pt x="33" y="94"/>
                  </a:lnTo>
                  <a:lnTo>
                    <a:pt x="39" y="90"/>
                  </a:lnTo>
                  <a:lnTo>
                    <a:pt x="47" y="88"/>
                  </a:lnTo>
                  <a:lnTo>
                    <a:pt x="51" y="100"/>
                  </a:lnTo>
                  <a:lnTo>
                    <a:pt x="45" y="104"/>
                  </a:lnTo>
                  <a:lnTo>
                    <a:pt x="33" y="110"/>
                  </a:lnTo>
                  <a:lnTo>
                    <a:pt x="33" y="118"/>
                  </a:lnTo>
                  <a:lnTo>
                    <a:pt x="39" y="116"/>
                  </a:lnTo>
                  <a:lnTo>
                    <a:pt x="47" y="112"/>
                  </a:lnTo>
                  <a:lnTo>
                    <a:pt x="51" y="126"/>
                  </a:lnTo>
                  <a:lnTo>
                    <a:pt x="45" y="128"/>
                  </a:lnTo>
                  <a:lnTo>
                    <a:pt x="33" y="134"/>
                  </a:lnTo>
                  <a:lnTo>
                    <a:pt x="33" y="146"/>
                  </a:lnTo>
                  <a:lnTo>
                    <a:pt x="33" y="151"/>
                  </a:lnTo>
                  <a:lnTo>
                    <a:pt x="134" y="151"/>
                  </a:lnTo>
                  <a:lnTo>
                    <a:pt x="134" y="118"/>
                  </a:lnTo>
                  <a:lnTo>
                    <a:pt x="149" y="106"/>
                  </a:lnTo>
                  <a:lnTo>
                    <a:pt x="149" y="157"/>
                  </a:lnTo>
                  <a:lnTo>
                    <a:pt x="149" y="165"/>
                  </a:lnTo>
                  <a:lnTo>
                    <a:pt x="141" y="165"/>
                  </a:lnTo>
                  <a:lnTo>
                    <a:pt x="27" y="165"/>
                  </a:lnTo>
                  <a:lnTo>
                    <a:pt x="19" y="165"/>
                  </a:lnTo>
                  <a:lnTo>
                    <a:pt x="19" y="157"/>
                  </a:lnTo>
                  <a:lnTo>
                    <a:pt x="19" y="146"/>
                  </a:lnTo>
                  <a:lnTo>
                    <a:pt x="4" y="146"/>
                  </a:lnTo>
                  <a:lnTo>
                    <a:pt x="0" y="132"/>
                  </a:lnTo>
                  <a:lnTo>
                    <a:pt x="19" y="124"/>
                  </a:lnTo>
                  <a:lnTo>
                    <a:pt x="19" y="120"/>
                  </a:lnTo>
                  <a:lnTo>
                    <a:pt x="4" y="120"/>
                  </a:lnTo>
                  <a:lnTo>
                    <a:pt x="0" y="108"/>
                  </a:lnTo>
                  <a:lnTo>
                    <a:pt x="19" y="100"/>
                  </a:lnTo>
                  <a:lnTo>
                    <a:pt x="19" y="98"/>
                  </a:lnTo>
                  <a:lnTo>
                    <a:pt x="4" y="98"/>
                  </a:lnTo>
                  <a:lnTo>
                    <a:pt x="0" y="83"/>
                  </a:lnTo>
                  <a:lnTo>
                    <a:pt x="19" y="77"/>
                  </a:lnTo>
                  <a:lnTo>
                    <a:pt x="19" y="75"/>
                  </a:lnTo>
                  <a:lnTo>
                    <a:pt x="4" y="75"/>
                  </a:lnTo>
                  <a:lnTo>
                    <a:pt x="0" y="61"/>
                  </a:lnTo>
                  <a:lnTo>
                    <a:pt x="19" y="53"/>
                  </a:lnTo>
                  <a:lnTo>
                    <a:pt x="19" y="51"/>
                  </a:lnTo>
                  <a:lnTo>
                    <a:pt x="4" y="51"/>
                  </a:lnTo>
                  <a:lnTo>
                    <a:pt x="0" y="39"/>
                  </a:lnTo>
                  <a:lnTo>
                    <a:pt x="19" y="31"/>
                  </a:lnTo>
                  <a:lnTo>
                    <a:pt x="19" y="8"/>
                  </a:lnTo>
                  <a:lnTo>
                    <a:pt x="19" y="0"/>
                  </a:lnTo>
                  <a:lnTo>
                    <a:pt x="27" y="0"/>
                  </a:lnTo>
                  <a:lnTo>
                    <a:pt x="27" y="0"/>
                  </a:lnTo>
                  <a:close/>
                  <a:moveTo>
                    <a:pt x="63" y="79"/>
                  </a:moveTo>
                  <a:lnTo>
                    <a:pt x="63" y="88"/>
                  </a:lnTo>
                  <a:lnTo>
                    <a:pt x="84" y="88"/>
                  </a:lnTo>
                  <a:lnTo>
                    <a:pt x="84" y="79"/>
                  </a:lnTo>
                  <a:lnTo>
                    <a:pt x="63" y="79"/>
                  </a:lnTo>
                  <a:lnTo>
                    <a:pt x="63" y="79"/>
                  </a:lnTo>
                  <a:close/>
                  <a:moveTo>
                    <a:pt x="63" y="61"/>
                  </a:moveTo>
                  <a:lnTo>
                    <a:pt x="63" y="69"/>
                  </a:lnTo>
                  <a:lnTo>
                    <a:pt x="100" y="69"/>
                  </a:lnTo>
                  <a:lnTo>
                    <a:pt x="100" y="61"/>
                  </a:lnTo>
                  <a:lnTo>
                    <a:pt x="63" y="61"/>
                  </a:lnTo>
                  <a:lnTo>
                    <a:pt x="63" y="61"/>
                  </a:lnTo>
                  <a:close/>
                  <a:moveTo>
                    <a:pt x="63" y="45"/>
                  </a:moveTo>
                  <a:lnTo>
                    <a:pt x="63" y="53"/>
                  </a:lnTo>
                  <a:lnTo>
                    <a:pt x="116" y="53"/>
                  </a:lnTo>
                  <a:lnTo>
                    <a:pt x="116" y="45"/>
                  </a:lnTo>
                  <a:lnTo>
                    <a:pt x="63" y="45"/>
                  </a:lnTo>
                  <a:lnTo>
                    <a:pt x="63" y="45"/>
                  </a:lnTo>
                  <a:close/>
                  <a:moveTo>
                    <a:pt x="63" y="29"/>
                  </a:moveTo>
                  <a:lnTo>
                    <a:pt x="63" y="35"/>
                  </a:lnTo>
                  <a:lnTo>
                    <a:pt x="116" y="35"/>
                  </a:lnTo>
                  <a:lnTo>
                    <a:pt x="116" y="29"/>
                  </a:lnTo>
                  <a:lnTo>
                    <a:pt x="63" y="29"/>
                  </a:lnTo>
                  <a:lnTo>
                    <a:pt x="63" y="29"/>
                  </a:lnTo>
                  <a:close/>
                  <a:moveTo>
                    <a:pt x="84" y="130"/>
                  </a:moveTo>
                  <a:lnTo>
                    <a:pt x="96" y="130"/>
                  </a:lnTo>
                  <a:lnTo>
                    <a:pt x="106" y="130"/>
                  </a:lnTo>
                  <a:lnTo>
                    <a:pt x="96" y="118"/>
                  </a:lnTo>
                  <a:lnTo>
                    <a:pt x="86" y="108"/>
                  </a:lnTo>
                  <a:lnTo>
                    <a:pt x="86" y="120"/>
                  </a:lnTo>
                  <a:lnTo>
                    <a:pt x="84" y="130"/>
                  </a:lnTo>
                  <a:lnTo>
                    <a:pt x="84" y="130"/>
                  </a:lnTo>
                  <a:close/>
                  <a:moveTo>
                    <a:pt x="161" y="37"/>
                  </a:moveTo>
                  <a:lnTo>
                    <a:pt x="96" y="100"/>
                  </a:lnTo>
                  <a:lnTo>
                    <a:pt x="116" y="120"/>
                  </a:lnTo>
                  <a:lnTo>
                    <a:pt x="181" y="57"/>
                  </a:lnTo>
                  <a:lnTo>
                    <a:pt x="161" y="37"/>
                  </a:lnTo>
                  <a:close/>
                </a:path>
              </a:pathLst>
            </a:custGeom>
            <a:solidFill>
              <a:srgbClr val="B4B7BE"/>
            </a:solidFill>
            <a:ln>
              <a:noFill/>
            </a:ln>
          </p:spPr>
          <p:txBody>
            <a:bodyPr/>
            <a:lstStyle/>
            <a:p>
              <a:endParaRPr lang="zh-CN" altLang="zh-CN">
                <a:solidFill>
                  <a:srgbClr val="000000"/>
                </a:solidFill>
                <a:latin typeface="Calibri" pitchFamily="34" charset="0"/>
                <a:sym typeface="宋体" pitchFamily="2" charset="-122"/>
              </a:endParaRPr>
            </a:p>
          </p:txBody>
        </p:sp>
      </p:grpSp>
      <p:grpSp>
        <p:nvGrpSpPr>
          <p:cNvPr id="60" name="组合 59"/>
          <p:cNvGrpSpPr/>
          <p:nvPr/>
        </p:nvGrpSpPr>
        <p:grpSpPr>
          <a:xfrm>
            <a:off x="6941387" y="3703042"/>
            <a:ext cx="694337" cy="694337"/>
            <a:chOff x="6941387" y="3703042"/>
            <a:chExt cx="694337" cy="694337"/>
          </a:xfrm>
        </p:grpSpPr>
        <p:sp>
          <p:nvSpPr>
            <p:cNvPr id="30" name="椭圆 29"/>
            <p:cNvSpPr/>
            <p:nvPr/>
          </p:nvSpPr>
          <p:spPr>
            <a:xfrm>
              <a:off x="6941387" y="3703042"/>
              <a:ext cx="694337" cy="694337"/>
            </a:xfrm>
            <a:prstGeom prst="ellipse">
              <a:avLst/>
            </a:prstGeom>
            <a:noFill/>
            <a:ln>
              <a:solidFill>
                <a:srgbClr val="B4B7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116"/>
            <p:cNvGrpSpPr>
              <a:grpSpLocks/>
            </p:cNvGrpSpPr>
            <p:nvPr/>
          </p:nvGrpSpPr>
          <p:grpSpPr bwMode="auto">
            <a:xfrm>
              <a:off x="7039431" y="3776818"/>
              <a:ext cx="448698" cy="525518"/>
              <a:chOff x="0" y="0"/>
              <a:chExt cx="1223776" cy="1433216"/>
            </a:xfrm>
            <a:solidFill>
              <a:srgbClr val="B4B7BE"/>
            </a:solidFill>
          </p:grpSpPr>
          <p:grpSp>
            <p:nvGrpSpPr>
              <p:cNvPr id="55" name="组合 111"/>
              <p:cNvGrpSpPr>
                <a:grpSpLocks/>
              </p:cNvGrpSpPr>
              <p:nvPr/>
            </p:nvGrpSpPr>
            <p:grpSpPr bwMode="auto">
              <a:xfrm>
                <a:off x="0" y="0"/>
                <a:ext cx="1223776" cy="1433216"/>
                <a:chOff x="0" y="0"/>
                <a:chExt cx="1223776" cy="1433216"/>
              </a:xfrm>
              <a:grpFill/>
            </p:grpSpPr>
            <p:sp>
              <p:nvSpPr>
                <p:cNvPr id="57" name="任意多边形 112"/>
                <p:cNvSpPr>
                  <a:spLocks noChangeArrowheads="1"/>
                </p:cNvSpPr>
                <p:nvPr/>
              </p:nvSpPr>
              <p:spPr bwMode="auto">
                <a:xfrm>
                  <a:off x="0" y="0"/>
                  <a:ext cx="1208988" cy="1208988"/>
                </a:xfrm>
                <a:custGeom>
                  <a:avLst/>
                  <a:gdLst>
                    <a:gd name="T0" fmla="*/ 604493 w 1208988"/>
                    <a:gd name="T1" fmla="*/ 172493 h 1208988"/>
                    <a:gd name="T2" fmla="*/ 172493 w 1208988"/>
                    <a:gd name="T3" fmla="*/ 604493 h 1208988"/>
                    <a:gd name="T4" fmla="*/ 604493 w 1208988"/>
                    <a:gd name="T5" fmla="*/ 1036493 h 1208988"/>
                    <a:gd name="T6" fmla="*/ 1036493 w 1208988"/>
                    <a:gd name="T7" fmla="*/ 604493 h 1208988"/>
                    <a:gd name="T8" fmla="*/ 604493 w 1208988"/>
                    <a:gd name="T9" fmla="*/ 172493 h 1208988"/>
                    <a:gd name="T10" fmla="*/ 604494 w 1208988"/>
                    <a:gd name="T11" fmla="*/ 0 h 1208988"/>
                    <a:gd name="T12" fmla="*/ 1208988 w 1208988"/>
                    <a:gd name="T13" fmla="*/ 604494 h 1208988"/>
                    <a:gd name="T14" fmla="*/ 604494 w 1208988"/>
                    <a:gd name="T15" fmla="*/ 1208988 h 1208988"/>
                    <a:gd name="T16" fmla="*/ 0 w 1208988"/>
                    <a:gd name="T17" fmla="*/ 604494 h 1208988"/>
                    <a:gd name="T18" fmla="*/ 604494 w 1208988"/>
                    <a:gd name="T19" fmla="*/ 0 h 120898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08988"/>
                    <a:gd name="T31" fmla="*/ 0 h 1208988"/>
                    <a:gd name="T32" fmla="*/ 1208988 w 1208988"/>
                    <a:gd name="T33" fmla="*/ 1208988 h 120898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08988" h="1208988">
                      <a:moveTo>
                        <a:pt x="604493" y="172493"/>
                      </a:moveTo>
                      <a:cubicBezTo>
                        <a:pt x="365906" y="172493"/>
                        <a:pt x="172493" y="365906"/>
                        <a:pt x="172493" y="604493"/>
                      </a:cubicBezTo>
                      <a:cubicBezTo>
                        <a:pt x="172493" y="843080"/>
                        <a:pt x="365906" y="1036493"/>
                        <a:pt x="604493" y="1036493"/>
                      </a:cubicBezTo>
                      <a:cubicBezTo>
                        <a:pt x="843080" y="1036493"/>
                        <a:pt x="1036493" y="843080"/>
                        <a:pt x="1036493" y="604493"/>
                      </a:cubicBezTo>
                      <a:cubicBezTo>
                        <a:pt x="1036493" y="365906"/>
                        <a:pt x="843080" y="172493"/>
                        <a:pt x="604493" y="172493"/>
                      </a:cubicBezTo>
                      <a:close/>
                      <a:moveTo>
                        <a:pt x="604494" y="0"/>
                      </a:moveTo>
                      <a:cubicBezTo>
                        <a:pt x="938347" y="0"/>
                        <a:pt x="1208988" y="270641"/>
                        <a:pt x="1208988" y="604494"/>
                      </a:cubicBezTo>
                      <a:cubicBezTo>
                        <a:pt x="1208988" y="938347"/>
                        <a:pt x="938347" y="1208988"/>
                        <a:pt x="604494" y="1208988"/>
                      </a:cubicBezTo>
                      <a:cubicBezTo>
                        <a:pt x="270641" y="1208988"/>
                        <a:pt x="0" y="938347"/>
                        <a:pt x="0" y="604494"/>
                      </a:cubicBezTo>
                      <a:cubicBezTo>
                        <a:pt x="0" y="270641"/>
                        <a:pt x="270641" y="0"/>
                        <a:pt x="604494" y="0"/>
                      </a:cubicBezTo>
                      <a:close/>
                    </a:path>
                  </a:pathLst>
                </a:custGeom>
                <a:grp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sp>
              <p:nvSpPr>
                <p:cNvPr id="58" name="矩形 113"/>
                <p:cNvSpPr>
                  <a:spLocks noChangeArrowheads="1"/>
                </p:cNvSpPr>
                <p:nvPr/>
              </p:nvSpPr>
              <p:spPr bwMode="auto">
                <a:xfrm rot="2709662">
                  <a:off x="839707" y="1049147"/>
                  <a:ext cx="496626" cy="271512"/>
                </a:xfrm>
                <a:prstGeom prst="rect">
                  <a:avLst/>
                </a:prstGeom>
                <a:grp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grpSp>
          <p:sp>
            <p:nvSpPr>
              <p:cNvPr id="56" name="矩形 115"/>
              <p:cNvSpPr>
                <a:spLocks noChangeArrowheads="1"/>
              </p:cNvSpPr>
              <p:nvPr/>
            </p:nvSpPr>
            <p:spPr bwMode="auto">
              <a:xfrm>
                <a:off x="403756" y="540994"/>
                <a:ext cx="432000" cy="144000"/>
              </a:xfrm>
              <a:prstGeom prst="rect">
                <a:avLst/>
              </a:prstGeom>
              <a:grp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grpSp>
      </p:grpSp>
      <p:pic>
        <p:nvPicPr>
          <p:cNvPr id="64" name="Kevin Kern - Sundial Dreams - 纯音乐版.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725222" y="-786145"/>
            <a:ext cx="609600" cy="609600"/>
          </a:xfrm>
          <a:prstGeom prst="rect">
            <a:avLst/>
          </a:prstGeom>
        </p:spPr>
      </p:pic>
    </p:spTree>
    <p:extLst>
      <p:ext uri="{BB962C8B-B14F-4D97-AF65-F5344CB8AC3E}">
        <p14:creationId xmlns:p14="http://schemas.microsoft.com/office/powerpoint/2010/main" val="199116611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4"/>
                                        </p:tgtEl>
                                      </p:cBhvr>
                                    </p:cmd>
                                  </p:childTnLst>
                                </p:cTn>
                              </p:par>
                            </p:childTnLst>
                          </p:cTn>
                        </p:par>
                        <p:par>
                          <p:cTn id="7" fill="hold">
                            <p:stCondLst>
                              <p:cond delay="0"/>
                            </p:stCondLst>
                            <p:childTnLst>
                              <p:par>
                                <p:cTn id="8" presetID="41" presetClass="entr" presetSubtype="0" fill="hold" grpId="0" nodeType="afterEffect">
                                  <p:stCondLst>
                                    <p:cond delay="0"/>
                                  </p:stCondLst>
                                  <p:iterate type="lt">
                                    <p:tmPct val="10000"/>
                                  </p:iterate>
                                  <p:childTnLst>
                                    <p:set>
                                      <p:cBhvr>
                                        <p:cTn id="9" dur="1" fill="hold">
                                          <p:stCondLst>
                                            <p:cond delay="0"/>
                                          </p:stCondLst>
                                        </p:cTn>
                                        <p:tgtEl>
                                          <p:spTgt spid="32"/>
                                        </p:tgtEl>
                                        <p:attrNameLst>
                                          <p:attrName>style.visibility</p:attrName>
                                        </p:attrNameLst>
                                      </p:cBhvr>
                                      <p:to>
                                        <p:strVal val="visible"/>
                                      </p:to>
                                    </p:set>
                                    <p:anim calcmode="lin" valueType="num">
                                      <p:cBhvr>
                                        <p:cTn id="10"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32"/>
                                        </p:tgtEl>
                                        <p:attrNameLst>
                                          <p:attrName>ppt_y</p:attrName>
                                        </p:attrNameLst>
                                      </p:cBhvr>
                                      <p:tavLst>
                                        <p:tav tm="0">
                                          <p:val>
                                            <p:strVal val="#ppt_y"/>
                                          </p:val>
                                        </p:tav>
                                        <p:tav tm="100000">
                                          <p:val>
                                            <p:strVal val="#ppt_y"/>
                                          </p:val>
                                        </p:tav>
                                      </p:tavLst>
                                    </p:anim>
                                    <p:anim calcmode="lin" valueType="num">
                                      <p:cBhvr>
                                        <p:cTn id="12"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32"/>
                                        </p:tgtEl>
                                      </p:cBhvr>
                                    </p:animEffect>
                                  </p:childTnLst>
                                </p:cTn>
                              </p:par>
                            </p:childTnLst>
                          </p:cTn>
                        </p:par>
                        <p:par>
                          <p:cTn id="15" fill="hold">
                            <p:stCondLst>
                              <p:cond delay="850"/>
                            </p:stCondLst>
                            <p:childTnLst>
                              <p:par>
                                <p:cTn id="16" presetID="41" presetClass="entr" presetSubtype="0" fill="hold" grpId="0" nodeType="afterEffect">
                                  <p:stCondLst>
                                    <p:cond delay="0"/>
                                  </p:stCondLst>
                                  <p:iterate type="lt">
                                    <p:tmPct val="10000"/>
                                  </p:iterate>
                                  <p:childTnLst>
                                    <p:set>
                                      <p:cBhvr>
                                        <p:cTn id="17" dur="1" fill="hold">
                                          <p:stCondLst>
                                            <p:cond delay="0"/>
                                          </p:stCondLst>
                                        </p:cTn>
                                        <p:tgtEl>
                                          <p:spTgt spid="33"/>
                                        </p:tgtEl>
                                        <p:attrNameLst>
                                          <p:attrName>style.visibility</p:attrName>
                                        </p:attrNameLst>
                                      </p:cBhvr>
                                      <p:to>
                                        <p:strVal val="visible"/>
                                      </p:to>
                                    </p:set>
                                    <p:anim calcmode="lin" valueType="num">
                                      <p:cBhvr>
                                        <p:cTn id="18"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19" dur="500" fill="hold"/>
                                        <p:tgtEl>
                                          <p:spTgt spid="33"/>
                                        </p:tgtEl>
                                        <p:attrNameLst>
                                          <p:attrName>ppt_y</p:attrName>
                                        </p:attrNameLst>
                                      </p:cBhvr>
                                      <p:tavLst>
                                        <p:tav tm="0">
                                          <p:val>
                                            <p:strVal val="#ppt_y"/>
                                          </p:val>
                                        </p:tav>
                                        <p:tav tm="100000">
                                          <p:val>
                                            <p:strVal val="#ppt_y"/>
                                          </p:val>
                                        </p:tav>
                                      </p:tavLst>
                                    </p:anim>
                                    <p:anim calcmode="lin" valueType="num">
                                      <p:cBhvr>
                                        <p:cTn id="20"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21"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22" dur="500" tmFilter="0,0; .5, 1; 1, 1"/>
                                        <p:tgtEl>
                                          <p:spTgt spid="33"/>
                                        </p:tgtEl>
                                      </p:cBhvr>
                                    </p:animEffect>
                                  </p:childTnLst>
                                </p:cTn>
                              </p:par>
                              <p:par>
                                <p:cTn id="23" presetID="23" presetClass="entr" presetSubtype="16" fill="hold" grpId="0" nodeType="withEffect">
                                  <p:stCondLst>
                                    <p:cond delay="500"/>
                                  </p:stCondLst>
                                  <p:childTnLst>
                                    <p:set>
                                      <p:cBhvr>
                                        <p:cTn id="24" dur="1" fill="hold">
                                          <p:stCondLst>
                                            <p:cond delay="0"/>
                                          </p:stCondLst>
                                        </p:cTn>
                                        <p:tgtEl>
                                          <p:spTgt spid="8"/>
                                        </p:tgtEl>
                                        <p:attrNameLst>
                                          <p:attrName>style.visibility</p:attrName>
                                        </p:attrNameLst>
                                      </p:cBhvr>
                                      <p:to>
                                        <p:strVal val="visible"/>
                                      </p:to>
                                    </p:set>
                                    <p:anim calcmode="lin" valueType="num">
                                      <p:cBhvr>
                                        <p:cTn id="25" dur="500" fill="hold"/>
                                        <p:tgtEl>
                                          <p:spTgt spid="8"/>
                                        </p:tgtEl>
                                        <p:attrNameLst>
                                          <p:attrName>ppt_w</p:attrName>
                                        </p:attrNameLst>
                                      </p:cBhvr>
                                      <p:tavLst>
                                        <p:tav tm="0">
                                          <p:val>
                                            <p:fltVal val="0"/>
                                          </p:val>
                                        </p:tav>
                                        <p:tav tm="100000">
                                          <p:val>
                                            <p:strVal val="#ppt_w"/>
                                          </p:val>
                                        </p:tav>
                                      </p:tavLst>
                                    </p:anim>
                                    <p:anim calcmode="lin" valueType="num">
                                      <p:cBhvr>
                                        <p:cTn id="26" dur="500" fill="hold"/>
                                        <p:tgtEl>
                                          <p:spTgt spid="8"/>
                                        </p:tgtEl>
                                        <p:attrNameLst>
                                          <p:attrName>ppt_h</p:attrName>
                                        </p:attrNameLst>
                                      </p:cBhvr>
                                      <p:tavLst>
                                        <p:tav tm="0">
                                          <p:val>
                                            <p:fltVal val="0"/>
                                          </p:val>
                                        </p:tav>
                                        <p:tav tm="100000">
                                          <p:val>
                                            <p:strVal val="#ppt_h"/>
                                          </p:val>
                                        </p:tav>
                                      </p:tavLst>
                                    </p:anim>
                                  </p:childTnLst>
                                </p:cTn>
                              </p:par>
                              <p:par>
                                <p:cTn id="27" presetID="23" presetClass="entr" presetSubtype="16" fill="hold" grpId="0" nodeType="withEffect">
                                  <p:stCondLst>
                                    <p:cond delay="500"/>
                                  </p:stCondLs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childTnLst>
                                </p:cTn>
                              </p:par>
                              <p:par>
                                <p:cTn id="31" presetID="23" presetClass="entr" presetSubtype="16" fill="hold" nodeType="withEffect">
                                  <p:stCondLst>
                                    <p:cond delay="500"/>
                                  </p:stCondLst>
                                  <p:childTnLst>
                                    <p:set>
                                      <p:cBhvr>
                                        <p:cTn id="32" dur="1" fill="hold">
                                          <p:stCondLst>
                                            <p:cond delay="0"/>
                                          </p:stCondLst>
                                        </p:cTn>
                                        <p:tgtEl>
                                          <p:spTgt spid="6"/>
                                        </p:tgtEl>
                                        <p:attrNameLst>
                                          <p:attrName>style.visibility</p:attrName>
                                        </p:attrNameLst>
                                      </p:cBhvr>
                                      <p:to>
                                        <p:strVal val="visible"/>
                                      </p:to>
                                    </p:set>
                                    <p:anim calcmode="lin" valueType="num">
                                      <p:cBhvr>
                                        <p:cTn id="33" dur="500" fill="hold"/>
                                        <p:tgtEl>
                                          <p:spTgt spid="6"/>
                                        </p:tgtEl>
                                        <p:attrNameLst>
                                          <p:attrName>ppt_w</p:attrName>
                                        </p:attrNameLst>
                                      </p:cBhvr>
                                      <p:tavLst>
                                        <p:tav tm="0">
                                          <p:val>
                                            <p:fltVal val="0"/>
                                          </p:val>
                                        </p:tav>
                                        <p:tav tm="100000">
                                          <p:val>
                                            <p:strVal val="#ppt_w"/>
                                          </p:val>
                                        </p:tav>
                                      </p:tavLst>
                                    </p:anim>
                                    <p:anim calcmode="lin" valueType="num">
                                      <p:cBhvr>
                                        <p:cTn id="34" dur="500" fill="hold"/>
                                        <p:tgtEl>
                                          <p:spTgt spid="6"/>
                                        </p:tgtEl>
                                        <p:attrNameLst>
                                          <p:attrName>ppt_h</p:attrName>
                                        </p:attrNameLst>
                                      </p:cBhvr>
                                      <p:tavLst>
                                        <p:tav tm="0">
                                          <p:val>
                                            <p:fltVal val="0"/>
                                          </p:val>
                                        </p:tav>
                                        <p:tav tm="100000">
                                          <p:val>
                                            <p:strVal val="#ppt_h"/>
                                          </p:val>
                                        </p:tav>
                                      </p:tavLst>
                                    </p:anim>
                                  </p:childTnLst>
                                </p:cTn>
                              </p:par>
                              <p:par>
                                <p:cTn id="35" presetID="23" presetClass="entr" presetSubtype="16" fill="hold" nodeType="withEffect">
                                  <p:stCondLst>
                                    <p:cond delay="500"/>
                                  </p:stCondLst>
                                  <p:childTnLst>
                                    <p:set>
                                      <p:cBhvr>
                                        <p:cTn id="36" dur="1" fill="hold">
                                          <p:stCondLst>
                                            <p:cond delay="0"/>
                                          </p:stCondLst>
                                        </p:cTn>
                                        <p:tgtEl>
                                          <p:spTgt spid="59"/>
                                        </p:tgtEl>
                                        <p:attrNameLst>
                                          <p:attrName>style.visibility</p:attrName>
                                        </p:attrNameLst>
                                      </p:cBhvr>
                                      <p:to>
                                        <p:strVal val="visible"/>
                                      </p:to>
                                    </p:set>
                                    <p:anim calcmode="lin" valueType="num">
                                      <p:cBhvr>
                                        <p:cTn id="37" dur="500" fill="hold"/>
                                        <p:tgtEl>
                                          <p:spTgt spid="59"/>
                                        </p:tgtEl>
                                        <p:attrNameLst>
                                          <p:attrName>ppt_w</p:attrName>
                                        </p:attrNameLst>
                                      </p:cBhvr>
                                      <p:tavLst>
                                        <p:tav tm="0">
                                          <p:val>
                                            <p:fltVal val="0"/>
                                          </p:val>
                                        </p:tav>
                                        <p:tav tm="100000">
                                          <p:val>
                                            <p:strVal val="#ppt_w"/>
                                          </p:val>
                                        </p:tav>
                                      </p:tavLst>
                                    </p:anim>
                                    <p:anim calcmode="lin" valueType="num">
                                      <p:cBhvr>
                                        <p:cTn id="38" dur="500" fill="hold"/>
                                        <p:tgtEl>
                                          <p:spTgt spid="59"/>
                                        </p:tgtEl>
                                        <p:attrNameLst>
                                          <p:attrName>ppt_h</p:attrName>
                                        </p:attrNameLst>
                                      </p:cBhvr>
                                      <p:tavLst>
                                        <p:tav tm="0">
                                          <p:val>
                                            <p:fltVal val="0"/>
                                          </p:val>
                                        </p:tav>
                                        <p:tav tm="100000">
                                          <p:val>
                                            <p:strVal val="#ppt_h"/>
                                          </p:val>
                                        </p:tav>
                                      </p:tavLst>
                                    </p:anim>
                                  </p:childTnLst>
                                </p:cTn>
                              </p:par>
                              <p:par>
                                <p:cTn id="39" presetID="23" presetClass="entr" presetSubtype="16" fill="hold" nodeType="withEffect">
                                  <p:stCondLst>
                                    <p:cond delay="500"/>
                                  </p:stCondLst>
                                  <p:childTnLst>
                                    <p:set>
                                      <p:cBhvr>
                                        <p:cTn id="40" dur="1" fill="hold">
                                          <p:stCondLst>
                                            <p:cond delay="0"/>
                                          </p:stCondLst>
                                        </p:cTn>
                                        <p:tgtEl>
                                          <p:spTgt spid="5"/>
                                        </p:tgtEl>
                                        <p:attrNameLst>
                                          <p:attrName>style.visibility</p:attrName>
                                        </p:attrNameLst>
                                      </p:cBhvr>
                                      <p:to>
                                        <p:strVal val="visible"/>
                                      </p:to>
                                    </p:set>
                                    <p:anim calcmode="lin" valueType="num">
                                      <p:cBhvr>
                                        <p:cTn id="41" dur="500" fill="hold"/>
                                        <p:tgtEl>
                                          <p:spTgt spid="5"/>
                                        </p:tgtEl>
                                        <p:attrNameLst>
                                          <p:attrName>ppt_w</p:attrName>
                                        </p:attrNameLst>
                                      </p:cBhvr>
                                      <p:tavLst>
                                        <p:tav tm="0">
                                          <p:val>
                                            <p:fltVal val="0"/>
                                          </p:val>
                                        </p:tav>
                                        <p:tav tm="100000">
                                          <p:val>
                                            <p:strVal val="#ppt_w"/>
                                          </p:val>
                                        </p:tav>
                                      </p:tavLst>
                                    </p:anim>
                                    <p:anim calcmode="lin" valueType="num">
                                      <p:cBhvr>
                                        <p:cTn id="42" dur="500" fill="hold"/>
                                        <p:tgtEl>
                                          <p:spTgt spid="5"/>
                                        </p:tgtEl>
                                        <p:attrNameLst>
                                          <p:attrName>ppt_h</p:attrName>
                                        </p:attrNameLst>
                                      </p:cBhvr>
                                      <p:tavLst>
                                        <p:tav tm="0">
                                          <p:val>
                                            <p:fltVal val="0"/>
                                          </p:val>
                                        </p:tav>
                                        <p:tav tm="100000">
                                          <p:val>
                                            <p:strVal val="#ppt_h"/>
                                          </p:val>
                                        </p:tav>
                                      </p:tavLst>
                                    </p:anim>
                                  </p:childTnLst>
                                </p:cTn>
                              </p:par>
                              <p:par>
                                <p:cTn id="43" presetID="23" presetClass="entr" presetSubtype="16" fill="hold" nodeType="withEffect">
                                  <p:stCondLst>
                                    <p:cond delay="500"/>
                                  </p:stCondLst>
                                  <p:childTnLst>
                                    <p:set>
                                      <p:cBhvr>
                                        <p:cTn id="44" dur="1" fill="hold">
                                          <p:stCondLst>
                                            <p:cond delay="0"/>
                                          </p:stCondLst>
                                        </p:cTn>
                                        <p:tgtEl>
                                          <p:spTgt spid="61"/>
                                        </p:tgtEl>
                                        <p:attrNameLst>
                                          <p:attrName>style.visibility</p:attrName>
                                        </p:attrNameLst>
                                      </p:cBhvr>
                                      <p:to>
                                        <p:strVal val="visible"/>
                                      </p:to>
                                    </p:set>
                                    <p:anim calcmode="lin" valueType="num">
                                      <p:cBhvr>
                                        <p:cTn id="45" dur="500" fill="hold"/>
                                        <p:tgtEl>
                                          <p:spTgt spid="61"/>
                                        </p:tgtEl>
                                        <p:attrNameLst>
                                          <p:attrName>ppt_w</p:attrName>
                                        </p:attrNameLst>
                                      </p:cBhvr>
                                      <p:tavLst>
                                        <p:tav tm="0">
                                          <p:val>
                                            <p:fltVal val="0"/>
                                          </p:val>
                                        </p:tav>
                                        <p:tav tm="100000">
                                          <p:val>
                                            <p:strVal val="#ppt_w"/>
                                          </p:val>
                                        </p:tav>
                                      </p:tavLst>
                                    </p:anim>
                                    <p:anim calcmode="lin" valueType="num">
                                      <p:cBhvr>
                                        <p:cTn id="46" dur="500" fill="hold"/>
                                        <p:tgtEl>
                                          <p:spTgt spid="61"/>
                                        </p:tgtEl>
                                        <p:attrNameLst>
                                          <p:attrName>ppt_h</p:attrName>
                                        </p:attrNameLst>
                                      </p:cBhvr>
                                      <p:tavLst>
                                        <p:tav tm="0">
                                          <p:val>
                                            <p:fltVal val="0"/>
                                          </p:val>
                                        </p:tav>
                                        <p:tav tm="100000">
                                          <p:val>
                                            <p:strVal val="#ppt_h"/>
                                          </p:val>
                                        </p:tav>
                                      </p:tavLst>
                                    </p:anim>
                                  </p:childTnLst>
                                </p:cTn>
                              </p:par>
                              <p:par>
                                <p:cTn id="47" presetID="23" presetClass="entr" presetSubtype="16" fill="hold" nodeType="withEffect">
                                  <p:stCondLst>
                                    <p:cond delay="500"/>
                                  </p:stCondLst>
                                  <p:childTnLst>
                                    <p:set>
                                      <p:cBhvr>
                                        <p:cTn id="48" dur="1" fill="hold">
                                          <p:stCondLst>
                                            <p:cond delay="0"/>
                                          </p:stCondLst>
                                        </p:cTn>
                                        <p:tgtEl>
                                          <p:spTgt spid="60"/>
                                        </p:tgtEl>
                                        <p:attrNameLst>
                                          <p:attrName>style.visibility</p:attrName>
                                        </p:attrNameLst>
                                      </p:cBhvr>
                                      <p:to>
                                        <p:strVal val="visible"/>
                                      </p:to>
                                    </p:set>
                                    <p:anim calcmode="lin" valueType="num">
                                      <p:cBhvr>
                                        <p:cTn id="49" dur="500" fill="hold"/>
                                        <p:tgtEl>
                                          <p:spTgt spid="60"/>
                                        </p:tgtEl>
                                        <p:attrNameLst>
                                          <p:attrName>ppt_w</p:attrName>
                                        </p:attrNameLst>
                                      </p:cBhvr>
                                      <p:tavLst>
                                        <p:tav tm="0">
                                          <p:val>
                                            <p:fltVal val="0"/>
                                          </p:val>
                                        </p:tav>
                                        <p:tav tm="100000">
                                          <p:val>
                                            <p:strVal val="#ppt_w"/>
                                          </p:val>
                                        </p:tav>
                                      </p:tavLst>
                                    </p:anim>
                                    <p:anim calcmode="lin" valueType="num">
                                      <p:cBhvr>
                                        <p:cTn id="50" dur="500" fill="hold"/>
                                        <p:tgtEl>
                                          <p:spTgt spid="60"/>
                                        </p:tgtEl>
                                        <p:attrNameLst>
                                          <p:attrName>ppt_h</p:attrName>
                                        </p:attrNameLst>
                                      </p:cBhvr>
                                      <p:tavLst>
                                        <p:tav tm="0">
                                          <p:val>
                                            <p:fltVal val="0"/>
                                          </p:val>
                                        </p:tav>
                                        <p:tav tm="100000">
                                          <p:val>
                                            <p:strVal val="#ppt_h"/>
                                          </p:val>
                                        </p:tav>
                                      </p:tavLst>
                                    </p:anim>
                                  </p:childTnLst>
                                </p:cTn>
                              </p:par>
                            </p:childTnLst>
                          </p:cTn>
                        </p:par>
                        <p:par>
                          <p:cTn id="51" fill="hold">
                            <p:stCondLst>
                              <p:cond delay="1850"/>
                            </p:stCondLst>
                            <p:childTnLst>
                              <p:par>
                                <p:cTn id="52" presetID="16" presetClass="entr" presetSubtype="21" fill="hold" grpId="0" nodeType="afterEffect">
                                  <p:stCondLst>
                                    <p:cond delay="0"/>
                                  </p:stCondLst>
                                  <p:childTnLst>
                                    <p:set>
                                      <p:cBhvr>
                                        <p:cTn id="53" dur="1" fill="hold">
                                          <p:stCondLst>
                                            <p:cond delay="0"/>
                                          </p:stCondLst>
                                        </p:cTn>
                                        <p:tgtEl>
                                          <p:spTgt spid="34"/>
                                        </p:tgtEl>
                                        <p:attrNameLst>
                                          <p:attrName>style.visibility</p:attrName>
                                        </p:attrNameLst>
                                      </p:cBhvr>
                                      <p:to>
                                        <p:strVal val="visible"/>
                                      </p:to>
                                    </p:set>
                                    <p:animEffect transition="in" filter="barn(inVertical)">
                                      <p:cBhvr>
                                        <p:cTn id="54" dur="500"/>
                                        <p:tgtEl>
                                          <p:spTgt spid="34"/>
                                        </p:tgtEl>
                                      </p:cBhvr>
                                    </p:animEffect>
                                  </p:childTnLst>
                                </p:cTn>
                              </p:par>
                            </p:childTnLst>
                          </p:cTn>
                        </p:par>
                        <p:par>
                          <p:cTn id="55" fill="hold">
                            <p:stCondLst>
                              <p:cond delay="2350"/>
                            </p:stCondLst>
                            <p:childTnLst>
                              <p:par>
                                <p:cTn id="56" presetID="53" presetClass="entr" presetSubtype="16" fill="hold" grpId="0" nodeType="afterEffect">
                                  <p:stCondLst>
                                    <p:cond delay="0"/>
                                  </p:stCondLst>
                                  <p:childTnLst>
                                    <p:set>
                                      <p:cBhvr>
                                        <p:cTn id="57" dur="1" fill="hold">
                                          <p:stCondLst>
                                            <p:cond delay="0"/>
                                          </p:stCondLst>
                                        </p:cTn>
                                        <p:tgtEl>
                                          <p:spTgt spid="35"/>
                                        </p:tgtEl>
                                        <p:attrNameLst>
                                          <p:attrName>style.visibility</p:attrName>
                                        </p:attrNameLst>
                                      </p:cBhvr>
                                      <p:to>
                                        <p:strVal val="visible"/>
                                      </p:to>
                                    </p:set>
                                    <p:anim calcmode="lin" valueType="num">
                                      <p:cBhvr>
                                        <p:cTn id="58" dur="500" fill="hold"/>
                                        <p:tgtEl>
                                          <p:spTgt spid="35"/>
                                        </p:tgtEl>
                                        <p:attrNameLst>
                                          <p:attrName>ppt_w</p:attrName>
                                        </p:attrNameLst>
                                      </p:cBhvr>
                                      <p:tavLst>
                                        <p:tav tm="0">
                                          <p:val>
                                            <p:fltVal val="0"/>
                                          </p:val>
                                        </p:tav>
                                        <p:tav tm="100000">
                                          <p:val>
                                            <p:strVal val="#ppt_w"/>
                                          </p:val>
                                        </p:tav>
                                      </p:tavLst>
                                    </p:anim>
                                    <p:anim calcmode="lin" valueType="num">
                                      <p:cBhvr>
                                        <p:cTn id="59" dur="500" fill="hold"/>
                                        <p:tgtEl>
                                          <p:spTgt spid="35"/>
                                        </p:tgtEl>
                                        <p:attrNameLst>
                                          <p:attrName>ppt_h</p:attrName>
                                        </p:attrNameLst>
                                      </p:cBhvr>
                                      <p:tavLst>
                                        <p:tav tm="0">
                                          <p:val>
                                            <p:fltVal val="0"/>
                                          </p:val>
                                        </p:tav>
                                        <p:tav tm="100000">
                                          <p:val>
                                            <p:strVal val="#ppt_h"/>
                                          </p:val>
                                        </p:tav>
                                      </p:tavLst>
                                    </p:anim>
                                    <p:animEffect transition="in" filter="fade">
                                      <p:cBhvr>
                                        <p:cTn id="60" dur="500"/>
                                        <p:tgtEl>
                                          <p:spTgt spid="35"/>
                                        </p:tgtEl>
                                      </p:cBhvr>
                                    </p:animEffect>
                                  </p:childTnLst>
                                </p:cTn>
                              </p:par>
                            </p:childTnLst>
                          </p:cTn>
                        </p:par>
                        <p:par>
                          <p:cTn id="61" fill="hold">
                            <p:stCondLst>
                              <p:cond delay="2850"/>
                            </p:stCondLst>
                            <p:childTnLst>
                              <p:par>
                                <p:cTn id="62" presetID="41" presetClass="entr" presetSubtype="0" fill="hold" grpId="0" nodeType="afterEffect">
                                  <p:stCondLst>
                                    <p:cond delay="0"/>
                                  </p:stCondLst>
                                  <p:iterate type="lt">
                                    <p:tmPct val="10000"/>
                                  </p:iterate>
                                  <p:childTnLst>
                                    <p:set>
                                      <p:cBhvr>
                                        <p:cTn id="63" dur="1" fill="hold">
                                          <p:stCondLst>
                                            <p:cond delay="0"/>
                                          </p:stCondLst>
                                        </p:cTn>
                                        <p:tgtEl>
                                          <p:spTgt spid="36"/>
                                        </p:tgtEl>
                                        <p:attrNameLst>
                                          <p:attrName>style.visibility</p:attrName>
                                        </p:attrNameLst>
                                      </p:cBhvr>
                                      <p:to>
                                        <p:strVal val="visible"/>
                                      </p:to>
                                    </p:set>
                                    <p:anim calcmode="lin" valueType="num">
                                      <p:cBhvr>
                                        <p:cTn id="64" dur="500" fill="hold"/>
                                        <p:tgtEl>
                                          <p:spTgt spid="36"/>
                                        </p:tgtEl>
                                        <p:attrNameLst>
                                          <p:attrName>ppt_x</p:attrName>
                                        </p:attrNameLst>
                                      </p:cBhvr>
                                      <p:tavLst>
                                        <p:tav tm="0">
                                          <p:val>
                                            <p:strVal val="#ppt_x"/>
                                          </p:val>
                                        </p:tav>
                                        <p:tav tm="50000">
                                          <p:val>
                                            <p:strVal val="#ppt_x+.1"/>
                                          </p:val>
                                        </p:tav>
                                        <p:tav tm="100000">
                                          <p:val>
                                            <p:strVal val="#ppt_x"/>
                                          </p:val>
                                        </p:tav>
                                      </p:tavLst>
                                    </p:anim>
                                    <p:anim calcmode="lin" valueType="num">
                                      <p:cBhvr>
                                        <p:cTn id="65" dur="500" fill="hold"/>
                                        <p:tgtEl>
                                          <p:spTgt spid="36"/>
                                        </p:tgtEl>
                                        <p:attrNameLst>
                                          <p:attrName>ppt_y</p:attrName>
                                        </p:attrNameLst>
                                      </p:cBhvr>
                                      <p:tavLst>
                                        <p:tav tm="0">
                                          <p:val>
                                            <p:strVal val="#ppt_y"/>
                                          </p:val>
                                        </p:tav>
                                        <p:tav tm="100000">
                                          <p:val>
                                            <p:strVal val="#ppt_y"/>
                                          </p:val>
                                        </p:tav>
                                      </p:tavLst>
                                    </p:anim>
                                    <p:anim calcmode="lin" valueType="num">
                                      <p:cBhvr>
                                        <p:cTn id="66" dur="500" fill="hold"/>
                                        <p:tgtEl>
                                          <p:spTgt spid="36"/>
                                        </p:tgtEl>
                                        <p:attrNameLst>
                                          <p:attrName>ppt_h</p:attrName>
                                        </p:attrNameLst>
                                      </p:cBhvr>
                                      <p:tavLst>
                                        <p:tav tm="0">
                                          <p:val>
                                            <p:strVal val="#ppt_h/10"/>
                                          </p:val>
                                        </p:tav>
                                        <p:tav tm="50000">
                                          <p:val>
                                            <p:strVal val="#ppt_h+.01"/>
                                          </p:val>
                                        </p:tav>
                                        <p:tav tm="100000">
                                          <p:val>
                                            <p:strVal val="#ppt_h"/>
                                          </p:val>
                                        </p:tav>
                                      </p:tavLst>
                                    </p:anim>
                                    <p:anim calcmode="lin" valueType="num">
                                      <p:cBhvr>
                                        <p:cTn id="67" dur="500" fill="hold"/>
                                        <p:tgtEl>
                                          <p:spTgt spid="36"/>
                                        </p:tgtEl>
                                        <p:attrNameLst>
                                          <p:attrName>ppt_w</p:attrName>
                                        </p:attrNameLst>
                                      </p:cBhvr>
                                      <p:tavLst>
                                        <p:tav tm="0">
                                          <p:val>
                                            <p:strVal val="#ppt_w/10"/>
                                          </p:val>
                                        </p:tav>
                                        <p:tav tm="50000">
                                          <p:val>
                                            <p:strVal val="#ppt_w+.01"/>
                                          </p:val>
                                        </p:tav>
                                        <p:tav tm="100000">
                                          <p:val>
                                            <p:strVal val="#ppt_w"/>
                                          </p:val>
                                        </p:tav>
                                      </p:tavLst>
                                    </p:anim>
                                    <p:animEffect transition="in" filter="fade">
                                      <p:cBhvr>
                                        <p:cTn id="68" dur="500" tmFilter="0,0; .5, 1; 1, 1"/>
                                        <p:tgtEl>
                                          <p:spTgt spid="36"/>
                                        </p:tgtEl>
                                      </p:cBhvr>
                                    </p:animEffect>
                                  </p:childTnLst>
                                </p:cTn>
                              </p:par>
                            </p:childTnLst>
                          </p:cTn>
                        </p:par>
                        <p:par>
                          <p:cTn id="69" fill="hold">
                            <p:stCondLst>
                              <p:cond delay="3550"/>
                            </p:stCondLst>
                            <p:childTnLst>
                              <p:par>
                                <p:cTn id="70" presetID="53" presetClass="entr" presetSubtype="16" fill="hold" grpId="0" nodeType="afterEffect">
                                  <p:stCondLst>
                                    <p:cond delay="0"/>
                                  </p:stCondLst>
                                  <p:childTnLst>
                                    <p:set>
                                      <p:cBhvr>
                                        <p:cTn id="71" dur="1" fill="hold">
                                          <p:stCondLst>
                                            <p:cond delay="0"/>
                                          </p:stCondLst>
                                        </p:cTn>
                                        <p:tgtEl>
                                          <p:spTgt spid="39"/>
                                        </p:tgtEl>
                                        <p:attrNameLst>
                                          <p:attrName>style.visibility</p:attrName>
                                        </p:attrNameLst>
                                      </p:cBhvr>
                                      <p:to>
                                        <p:strVal val="visible"/>
                                      </p:to>
                                    </p:set>
                                    <p:anim calcmode="lin" valueType="num">
                                      <p:cBhvr>
                                        <p:cTn id="72" dur="500" fill="hold"/>
                                        <p:tgtEl>
                                          <p:spTgt spid="39"/>
                                        </p:tgtEl>
                                        <p:attrNameLst>
                                          <p:attrName>ppt_w</p:attrName>
                                        </p:attrNameLst>
                                      </p:cBhvr>
                                      <p:tavLst>
                                        <p:tav tm="0">
                                          <p:val>
                                            <p:fltVal val="0"/>
                                          </p:val>
                                        </p:tav>
                                        <p:tav tm="100000">
                                          <p:val>
                                            <p:strVal val="#ppt_w"/>
                                          </p:val>
                                        </p:tav>
                                      </p:tavLst>
                                    </p:anim>
                                    <p:anim calcmode="lin" valueType="num">
                                      <p:cBhvr>
                                        <p:cTn id="73" dur="500" fill="hold"/>
                                        <p:tgtEl>
                                          <p:spTgt spid="39"/>
                                        </p:tgtEl>
                                        <p:attrNameLst>
                                          <p:attrName>ppt_h</p:attrName>
                                        </p:attrNameLst>
                                      </p:cBhvr>
                                      <p:tavLst>
                                        <p:tav tm="0">
                                          <p:val>
                                            <p:fltVal val="0"/>
                                          </p:val>
                                        </p:tav>
                                        <p:tav tm="100000">
                                          <p:val>
                                            <p:strVal val="#ppt_h"/>
                                          </p:val>
                                        </p:tav>
                                      </p:tavLst>
                                    </p:anim>
                                    <p:animEffect transition="in" filter="fade">
                                      <p:cBhvr>
                                        <p:cTn id="7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5" repeatCount="indefinite" fill="hold" display="0">
                  <p:stCondLst>
                    <p:cond delay="indefinite"/>
                  </p:stCondLst>
                  <p:endCondLst>
                    <p:cond evt="onStopAudio" delay="0">
                      <p:tgtEl>
                        <p:sldTgt/>
                      </p:tgtEl>
                    </p:cond>
                  </p:endCondLst>
                </p:cTn>
                <p:tgtEl>
                  <p:spTgt spid="64"/>
                </p:tgtEl>
              </p:cMediaNode>
            </p:audio>
          </p:childTnLst>
        </p:cTn>
      </p:par>
    </p:tnLst>
    <p:bldLst>
      <p:bldP spid="8" grpId="0" animBg="1"/>
      <p:bldP spid="9" grpId="0" animBg="1"/>
      <p:bldP spid="32" grpId="0"/>
      <p:bldP spid="33" grpId="0"/>
      <p:bldP spid="34" grpId="0" animBg="1"/>
      <p:bldP spid="35" grpId="0" animBg="1"/>
      <p:bldP spid="36" grpId="0"/>
      <p:bldP spid="3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390165" y="296652"/>
            <a:ext cx="2880320" cy="468052"/>
          </a:xfrm>
          <a:prstGeom prst="rect">
            <a:avLst/>
          </a:prstGeom>
        </p:spPr>
        <p:txBody>
          <a:bodyPr vert="horz" lIns="91440" tIns="45720" rIns="91440" bIns="45720" rtlCol="0" anchor="ctr">
            <a:normAutofit fontScale="92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二、选题背景与意义</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19" name="标题 4"/>
          <p:cNvSpPr txBox="1">
            <a:spLocks/>
          </p:cNvSpPr>
          <p:nvPr/>
        </p:nvSpPr>
        <p:spPr>
          <a:xfrm>
            <a:off x="841003" y="836946"/>
            <a:ext cx="2304256" cy="468052"/>
          </a:xfrm>
          <a:prstGeom prst="rect">
            <a:avLst/>
          </a:prstGeom>
        </p:spPr>
        <p:txBody>
          <a:bodyPr vert="horz" lIns="91440" tIns="45720" rIns="91440" bIns="45720" rtlCol="0" anchor="ctr">
            <a:normAutofit fontScale="850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000" b="1">
                <a:solidFill>
                  <a:srgbClr val="5C6D7D"/>
                </a:solidFill>
                <a:latin typeface="微软雅黑" panose="020B0503020204020204" pitchFamily="34" charset="-122"/>
                <a:ea typeface="微软雅黑" panose="020B0503020204020204" pitchFamily="34" charset="-122"/>
              </a:rPr>
              <a:t>机构设计的具体要求</a:t>
            </a:r>
            <a:endParaRPr lang="en-US" altLang="zh-CN" sz="2000" b="1" dirty="0">
              <a:solidFill>
                <a:srgbClr val="5C6D7D"/>
              </a:solidFill>
              <a:latin typeface="微软雅黑" panose="020B0503020204020204" pitchFamily="34" charset="-122"/>
              <a:ea typeface="微软雅黑" panose="020B0503020204020204" pitchFamily="34" charset="-122"/>
            </a:endParaRPr>
          </a:p>
        </p:txBody>
      </p:sp>
      <p:sp>
        <p:nvSpPr>
          <p:cNvPr id="49" name="任意多边形 48"/>
          <p:cNvSpPr/>
          <p:nvPr/>
        </p:nvSpPr>
        <p:spPr>
          <a:xfrm>
            <a:off x="-32084" y="2979130"/>
            <a:ext cx="12240125" cy="1271902"/>
          </a:xfrm>
          <a:custGeom>
            <a:avLst/>
            <a:gdLst>
              <a:gd name="connsiteX0" fmla="*/ 0 w 12721389"/>
              <a:gd name="connsiteY0" fmla="*/ 532365 h 1078137"/>
              <a:gd name="connsiteX1" fmla="*/ 3593431 w 12721389"/>
              <a:gd name="connsiteY1" fmla="*/ 51102 h 1078137"/>
              <a:gd name="connsiteX2" fmla="*/ 7908758 w 12721389"/>
              <a:gd name="connsiteY2" fmla="*/ 1077797 h 1078137"/>
              <a:gd name="connsiteX3" fmla="*/ 11774905 w 12721389"/>
              <a:gd name="connsiteY3" fmla="*/ 163397 h 1078137"/>
              <a:gd name="connsiteX4" fmla="*/ 12721389 w 12721389"/>
              <a:gd name="connsiteY4" fmla="*/ 35060 h 1078137"/>
              <a:gd name="connsiteX0" fmla="*/ 0 w 12721389"/>
              <a:gd name="connsiteY0" fmla="*/ 532365 h 1078137"/>
              <a:gd name="connsiteX1" fmla="*/ 3593431 w 12721389"/>
              <a:gd name="connsiteY1" fmla="*/ 51102 h 1078137"/>
              <a:gd name="connsiteX2" fmla="*/ 7908758 w 12721389"/>
              <a:gd name="connsiteY2" fmla="*/ 1077797 h 1078137"/>
              <a:gd name="connsiteX3" fmla="*/ 11774905 w 12721389"/>
              <a:gd name="connsiteY3" fmla="*/ 163397 h 1078137"/>
              <a:gd name="connsiteX4" fmla="*/ 12721389 w 12721389"/>
              <a:gd name="connsiteY4" fmla="*/ 35060 h 1078137"/>
              <a:gd name="connsiteX0" fmla="*/ 0 w 12721389"/>
              <a:gd name="connsiteY0" fmla="*/ 503854 h 1049626"/>
              <a:gd name="connsiteX1" fmla="*/ 3593431 w 12721389"/>
              <a:gd name="connsiteY1" fmla="*/ 22591 h 1049626"/>
              <a:gd name="connsiteX2" fmla="*/ 7908758 w 12721389"/>
              <a:gd name="connsiteY2" fmla="*/ 1049286 h 1049626"/>
              <a:gd name="connsiteX3" fmla="*/ 11774905 w 12721389"/>
              <a:gd name="connsiteY3" fmla="*/ 134886 h 1049626"/>
              <a:gd name="connsiteX4" fmla="*/ 12721389 w 12721389"/>
              <a:gd name="connsiteY4" fmla="*/ 6549 h 1049626"/>
              <a:gd name="connsiteX0" fmla="*/ 0 w 12368463"/>
              <a:gd name="connsiteY0" fmla="*/ 498433 h 1044197"/>
              <a:gd name="connsiteX1" fmla="*/ 3593431 w 12368463"/>
              <a:gd name="connsiteY1" fmla="*/ 17170 h 1044197"/>
              <a:gd name="connsiteX2" fmla="*/ 7908758 w 12368463"/>
              <a:gd name="connsiteY2" fmla="*/ 1043865 h 1044197"/>
              <a:gd name="connsiteX3" fmla="*/ 11774905 w 12368463"/>
              <a:gd name="connsiteY3" fmla="*/ 129465 h 1044197"/>
              <a:gd name="connsiteX4" fmla="*/ 12368463 w 12368463"/>
              <a:gd name="connsiteY4" fmla="*/ 113423 h 1044197"/>
              <a:gd name="connsiteX0" fmla="*/ 0 w 12368463"/>
              <a:gd name="connsiteY0" fmla="*/ 498433 h 1044197"/>
              <a:gd name="connsiteX1" fmla="*/ 3593431 w 12368463"/>
              <a:gd name="connsiteY1" fmla="*/ 17170 h 1044197"/>
              <a:gd name="connsiteX2" fmla="*/ 7908758 w 12368463"/>
              <a:gd name="connsiteY2" fmla="*/ 1043865 h 1044197"/>
              <a:gd name="connsiteX3" fmla="*/ 11774905 w 12368463"/>
              <a:gd name="connsiteY3" fmla="*/ 129465 h 1044197"/>
              <a:gd name="connsiteX4" fmla="*/ 12368463 w 12368463"/>
              <a:gd name="connsiteY4" fmla="*/ 113423 h 1044197"/>
              <a:gd name="connsiteX0" fmla="*/ 0 w 12368463"/>
              <a:gd name="connsiteY0" fmla="*/ 498433 h 1045860"/>
              <a:gd name="connsiteX1" fmla="*/ 3593431 w 12368463"/>
              <a:gd name="connsiteY1" fmla="*/ 17170 h 1045860"/>
              <a:gd name="connsiteX2" fmla="*/ 7908758 w 12368463"/>
              <a:gd name="connsiteY2" fmla="*/ 1043865 h 1045860"/>
              <a:gd name="connsiteX3" fmla="*/ 11357810 w 12368463"/>
              <a:gd name="connsiteY3" fmla="*/ 273844 h 1045860"/>
              <a:gd name="connsiteX4" fmla="*/ 12368463 w 12368463"/>
              <a:gd name="connsiteY4" fmla="*/ 113423 h 1045860"/>
              <a:gd name="connsiteX0" fmla="*/ 0 w 12368463"/>
              <a:gd name="connsiteY0" fmla="*/ 503294 h 1146765"/>
              <a:gd name="connsiteX1" fmla="*/ 3593431 w 12368463"/>
              <a:gd name="connsiteY1" fmla="*/ 22031 h 1146765"/>
              <a:gd name="connsiteX2" fmla="*/ 8855242 w 12368463"/>
              <a:gd name="connsiteY2" fmla="*/ 1144979 h 1146765"/>
              <a:gd name="connsiteX3" fmla="*/ 11357810 w 12368463"/>
              <a:gd name="connsiteY3" fmla="*/ 278705 h 1146765"/>
              <a:gd name="connsiteX4" fmla="*/ 12368463 w 12368463"/>
              <a:gd name="connsiteY4" fmla="*/ 118284 h 1146765"/>
              <a:gd name="connsiteX0" fmla="*/ 0 w 12368463"/>
              <a:gd name="connsiteY0" fmla="*/ 503294 h 1157827"/>
              <a:gd name="connsiteX1" fmla="*/ 3593431 w 12368463"/>
              <a:gd name="connsiteY1" fmla="*/ 22031 h 1157827"/>
              <a:gd name="connsiteX2" fmla="*/ 8855242 w 12368463"/>
              <a:gd name="connsiteY2" fmla="*/ 1144979 h 1157827"/>
              <a:gd name="connsiteX3" fmla="*/ 11357810 w 12368463"/>
              <a:gd name="connsiteY3" fmla="*/ 599547 h 1157827"/>
              <a:gd name="connsiteX4" fmla="*/ 12368463 w 12368463"/>
              <a:gd name="connsiteY4" fmla="*/ 118284 h 1157827"/>
              <a:gd name="connsiteX0" fmla="*/ 0 w 12368463"/>
              <a:gd name="connsiteY0" fmla="*/ 503294 h 1161527"/>
              <a:gd name="connsiteX1" fmla="*/ 3593431 w 12368463"/>
              <a:gd name="connsiteY1" fmla="*/ 22031 h 1161527"/>
              <a:gd name="connsiteX2" fmla="*/ 8855242 w 12368463"/>
              <a:gd name="connsiteY2" fmla="*/ 1144979 h 1161527"/>
              <a:gd name="connsiteX3" fmla="*/ 11357810 w 12368463"/>
              <a:gd name="connsiteY3" fmla="*/ 599547 h 1161527"/>
              <a:gd name="connsiteX4" fmla="*/ 12368463 w 12368463"/>
              <a:gd name="connsiteY4" fmla="*/ 118284 h 1161527"/>
              <a:gd name="connsiteX0" fmla="*/ 0 w 12609094"/>
              <a:gd name="connsiteY0" fmla="*/ 503294 h 1157530"/>
              <a:gd name="connsiteX1" fmla="*/ 3593431 w 12609094"/>
              <a:gd name="connsiteY1" fmla="*/ 22031 h 1157530"/>
              <a:gd name="connsiteX2" fmla="*/ 8855242 w 12609094"/>
              <a:gd name="connsiteY2" fmla="*/ 1144979 h 1157530"/>
              <a:gd name="connsiteX3" fmla="*/ 11357810 w 12609094"/>
              <a:gd name="connsiteY3" fmla="*/ 599547 h 1157530"/>
              <a:gd name="connsiteX4" fmla="*/ 12609094 w 12609094"/>
              <a:gd name="connsiteY4" fmla="*/ 198494 h 1157530"/>
              <a:gd name="connsiteX0" fmla="*/ 0 w 12609094"/>
              <a:gd name="connsiteY0" fmla="*/ 503294 h 1157530"/>
              <a:gd name="connsiteX1" fmla="*/ 3593431 w 12609094"/>
              <a:gd name="connsiteY1" fmla="*/ 22031 h 1157530"/>
              <a:gd name="connsiteX2" fmla="*/ 8855242 w 12609094"/>
              <a:gd name="connsiteY2" fmla="*/ 1144979 h 1157530"/>
              <a:gd name="connsiteX3" fmla="*/ 11357810 w 12609094"/>
              <a:gd name="connsiteY3" fmla="*/ 599547 h 1157530"/>
              <a:gd name="connsiteX4" fmla="*/ 12609094 w 12609094"/>
              <a:gd name="connsiteY4" fmla="*/ 198494 h 1157530"/>
              <a:gd name="connsiteX0" fmla="*/ 0 w 12609094"/>
              <a:gd name="connsiteY0" fmla="*/ 503294 h 1157530"/>
              <a:gd name="connsiteX1" fmla="*/ 3593431 w 12609094"/>
              <a:gd name="connsiteY1" fmla="*/ 22031 h 1157530"/>
              <a:gd name="connsiteX2" fmla="*/ 8678779 w 12609094"/>
              <a:gd name="connsiteY2" fmla="*/ 1144979 h 1157530"/>
              <a:gd name="connsiteX3" fmla="*/ 11357810 w 12609094"/>
              <a:gd name="connsiteY3" fmla="*/ 599547 h 1157530"/>
              <a:gd name="connsiteX4" fmla="*/ 12609094 w 12609094"/>
              <a:gd name="connsiteY4" fmla="*/ 198494 h 1157530"/>
              <a:gd name="connsiteX0" fmla="*/ 0 w 12609094"/>
              <a:gd name="connsiteY0" fmla="*/ 503294 h 1145790"/>
              <a:gd name="connsiteX1" fmla="*/ 3593431 w 12609094"/>
              <a:gd name="connsiteY1" fmla="*/ 22031 h 1145790"/>
              <a:gd name="connsiteX2" fmla="*/ 8678779 w 12609094"/>
              <a:gd name="connsiteY2" fmla="*/ 1144979 h 1145790"/>
              <a:gd name="connsiteX3" fmla="*/ 12609094 w 12609094"/>
              <a:gd name="connsiteY3" fmla="*/ 198494 h 1145790"/>
              <a:gd name="connsiteX0" fmla="*/ 0 w 12609094"/>
              <a:gd name="connsiteY0" fmla="*/ 458098 h 1100219"/>
              <a:gd name="connsiteX1" fmla="*/ 4010526 w 12609094"/>
              <a:gd name="connsiteY1" fmla="*/ 24961 h 1100219"/>
              <a:gd name="connsiteX2" fmla="*/ 8678779 w 12609094"/>
              <a:gd name="connsiteY2" fmla="*/ 1099783 h 1100219"/>
              <a:gd name="connsiteX3" fmla="*/ 12609094 w 12609094"/>
              <a:gd name="connsiteY3" fmla="*/ 153298 h 1100219"/>
              <a:gd name="connsiteX0" fmla="*/ 0 w 12609094"/>
              <a:gd name="connsiteY0" fmla="*/ 459006 h 1117160"/>
              <a:gd name="connsiteX1" fmla="*/ 4010526 w 12609094"/>
              <a:gd name="connsiteY1" fmla="*/ 25869 h 1117160"/>
              <a:gd name="connsiteX2" fmla="*/ 8999621 w 12609094"/>
              <a:gd name="connsiteY2" fmla="*/ 1116733 h 1117160"/>
              <a:gd name="connsiteX3" fmla="*/ 12609094 w 12609094"/>
              <a:gd name="connsiteY3" fmla="*/ 154206 h 1117160"/>
              <a:gd name="connsiteX0" fmla="*/ 0 w 12288251"/>
              <a:gd name="connsiteY0" fmla="*/ 459006 h 1118949"/>
              <a:gd name="connsiteX1" fmla="*/ 4010526 w 12288251"/>
              <a:gd name="connsiteY1" fmla="*/ 25869 h 1118949"/>
              <a:gd name="connsiteX2" fmla="*/ 8999621 w 12288251"/>
              <a:gd name="connsiteY2" fmla="*/ 1116733 h 1118949"/>
              <a:gd name="connsiteX3" fmla="*/ 12288251 w 12288251"/>
              <a:gd name="connsiteY3" fmla="*/ 298585 h 1118949"/>
              <a:gd name="connsiteX0" fmla="*/ 0 w 12288251"/>
              <a:gd name="connsiteY0" fmla="*/ 459006 h 1119678"/>
              <a:gd name="connsiteX1" fmla="*/ 4010526 w 12288251"/>
              <a:gd name="connsiteY1" fmla="*/ 25869 h 1119678"/>
              <a:gd name="connsiteX2" fmla="*/ 8999621 w 12288251"/>
              <a:gd name="connsiteY2" fmla="*/ 1116733 h 1119678"/>
              <a:gd name="connsiteX3" fmla="*/ 12288251 w 12288251"/>
              <a:gd name="connsiteY3" fmla="*/ 298585 h 1119678"/>
              <a:gd name="connsiteX0" fmla="*/ 0 w 12336378"/>
              <a:gd name="connsiteY0" fmla="*/ 459006 h 1119678"/>
              <a:gd name="connsiteX1" fmla="*/ 4010526 w 12336378"/>
              <a:gd name="connsiteY1" fmla="*/ 25869 h 1119678"/>
              <a:gd name="connsiteX2" fmla="*/ 8999621 w 12336378"/>
              <a:gd name="connsiteY2" fmla="*/ 1116733 h 1119678"/>
              <a:gd name="connsiteX3" fmla="*/ 12336378 w 12336378"/>
              <a:gd name="connsiteY3" fmla="*/ 298585 h 1119678"/>
              <a:gd name="connsiteX0" fmla="*/ 0 w 12336378"/>
              <a:gd name="connsiteY0" fmla="*/ 459006 h 1119864"/>
              <a:gd name="connsiteX1" fmla="*/ 4010526 w 12336378"/>
              <a:gd name="connsiteY1" fmla="*/ 25869 h 1119864"/>
              <a:gd name="connsiteX2" fmla="*/ 8999621 w 12336378"/>
              <a:gd name="connsiteY2" fmla="*/ 1116733 h 1119864"/>
              <a:gd name="connsiteX3" fmla="*/ 12336378 w 12336378"/>
              <a:gd name="connsiteY3" fmla="*/ 298585 h 1119864"/>
              <a:gd name="connsiteX0" fmla="*/ 0 w 12336378"/>
              <a:gd name="connsiteY0" fmla="*/ 459920 h 1136723"/>
              <a:gd name="connsiteX1" fmla="*/ 4010526 w 12336378"/>
              <a:gd name="connsiteY1" fmla="*/ 26783 h 1136723"/>
              <a:gd name="connsiteX2" fmla="*/ 9160042 w 12336378"/>
              <a:gd name="connsiteY2" fmla="*/ 1133689 h 1136723"/>
              <a:gd name="connsiteX3" fmla="*/ 12336378 w 12336378"/>
              <a:gd name="connsiteY3" fmla="*/ 299499 h 1136723"/>
              <a:gd name="connsiteX0" fmla="*/ 0 w 12336378"/>
              <a:gd name="connsiteY0" fmla="*/ 489883 h 1167372"/>
              <a:gd name="connsiteX1" fmla="*/ 3930315 w 12336378"/>
              <a:gd name="connsiteY1" fmla="*/ 24662 h 1167372"/>
              <a:gd name="connsiteX2" fmla="*/ 9160042 w 12336378"/>
              <a:gd name="connsiteY2" fmla="*/ 1163652 h 1167372"/>
              <a:gd name="connsiteX3" fmla="*/ 12336378 w 12336378"/>
              <a:gd name="connsiteY3" fmla="*/ 329462 h 1167372"/>
              <a:gd name="connsiteX0" fmla="*/ 0 w 12336378"/>
              <a:gd name="connsiteY0" fmla="*/ 489883 h 1167372"/>
              <a:gd name="connsiteX1" fmla="*/ 3930315 w 12336378"/>
              <a:gd name="connsiteY1" fmla="*/ 24662 h 1167372"/>
              <a:gd name="connsiteX2" fmla="*/ 9160042 w 12336378"/>
              <a:gd name="connsiteY2" fmla="*/ 1163652 h 1167372"/>
              <a:gd name="connsiteX3" fmla="*/ 12336378 w 12336378"/>
              <a:gd name="connsiteY3" fmla="*/ 329462 h 1167372"/>
              <a:gd name="connsiteX0" fmla="*/ 0 w 12336378"/>
              <a:gd name="connsiteY0" fmla="*/ 489883 h 1166384"/>
              <a:gd name="connsiteX1" fmla="*/ 3930315 w 12336378"/>
              <a:gd name="connsiteY1" fmla="*/ 24662 h 1166384"/>
              <a:gd name="connsiteX2" fmla="*/ 9160042 w 12336378"/>
              <a:gd name="connsiteY2" fmla="*/ 1163652 h 1166384"/>
              <a:gd name="connsiteX3" fmla="*/ 12336378 w 12336378"/>
              <a:gd name="connsiteY3" fmla="*/ 329462 h 1166384"/>
              <a:gd name="connsiteX0" fmla="*/ 0 w 12256167"/>
              <a:gd name="connsiteY0" fmla="*/ 489883 h 1168885"/>
              <a:gd name="connsiteX1" fmla="*/ 3930315 w 12256167"/>
              <a:gd name="connsiteY1" fmla="*/ 24662 h 1168885"/>
              <a:gd name="connsiteX2" fmla="*/ 9160042 w 12256167"/>
              <a:gd name="connsiteY2" fmla="*/ 1163652 h 1168885"/>
              <a:gd name="connsiteX3" fmla="*/ 12256167 w 12256167"/>
              <a:gd name="connsiteY3" fmla="*/ 425715 h 1168885"/>
              <a:gd name="connsiteX0" fmla="*/ 0 w 12240125"/>
              <a:gd name="connsiteY0" fmla="*/ 238646 h 1254532"/>
              <a:gd name="connsiteX1" fmla="*/ 3914273 w 12240125"/>
              <a:gd name="connsiteY1" fmla="*/ 110309 h 1254532"/>
              <a:gd name="connsiteX2" fmla="*/ 9144000 w 12240125"/>
              <a:gd name="connsiteY2" fmla="*/ 1249299 h 1254532"/>
              <a:gd name="connsiteX3" fmla="*/ 12240125 w 12240125"/>
              <a:gd name="connsiteY3" fmla="*/ 511362 h 1254532"/>
              <a:gd name="connsiteX0" fmla="*/ 0 w 12240125"/>
              <a:gd name="connsiteY0" fmla="*/ 259219 h 1275890"/>
              <a:gd name="connsiteX1" fmla="*/ 3978441 w 12240125"/>
              <a:gd name="connsiteY1" fmla="*/ 98798 h 1275890"/>
              <a:gd name="connsiteX2" fmla="*/ 9144000 w 12240125"/>
              <a:gd name="connsiteY2" fmla="*/ 1269872 h 1275890"/>
              <a:gd name="connsiteX3" fmla="*/ 12240125 w 12240125"/>
              <a:gd name="connsiteY3" fmla="*/ 531935 h 1275890"/>
              <a:gd name="connsiteX0" fmla="*/ 0 w 12240125"/>
              <a:gd name="connsiteY0" fmla="*/ 259219 h 1271902"/>
              <a:gd name="connsiteX1" fmla="*/ 3978441 w 12240125"/>
              <a:gd name="connsiteY1" fmla="*/ 98798 h 1271902"/>
              <a:gd name="connsiteX2" fmla="*/ 9144000 w 12240125"/>
              <a:gd name="connsiteY2" fmla="*/ 1269872 h 1271902"/>
              <a:gd name="connsiteX3" fmla="*/ 12240125 w 12240125"/>
              <a:gd name="connsiteY3" fmla="*/ 531935 h 1271902"/>
              <a:gd name="connsiteX0" fmla="*/ 0 w 12240125"/>
              <a:gd name="connsiteY0" fmla="*/ 259219 h 1271902"/>
              <a:gd name="connsiteX1" fmla="*/ 3978441 w 12240125"/>
              <a:gd name="connsiteY1" fmla="*/ 98798 h 1271902"/>
              <a:gd name="connsiteX2" fmla="*/ 8999621 w 12240125"/>
              <a:gd name="connsiteY2" fmla="*/ 1269872 h 1271902"/>
              <a:gd name="connsiteX3" fmla="*/ 12240125 w 12240125"/>
              <a:gd name="connsiteY3" fmla="*/ 531935 h 1271902"/>
            </a:gdLst>
            <a:ahLst/>
            <a:cxnLst>
              <a:cxn ang="0">
                <a:pos x="connsiteX0" y="connsiteY0"/>
              </a:cxn>
              <a:cxn ang="0">
                <a:pos x="connsiteX1" y="connsiteY1"/>
              </a:cxn>
              <a:cxn ang="0">
                <a:pos x="connsiteX2" y="connsiteY2"/>
              </a:cxn>
              <a:cxn ang="0">
                <a:pos x="connsiteX3" y="connsiteY3"/>
              </a:cxn>
            </a:cxnLst>
            <a:rect l="l" t="t" r="r" b="b"/>
            <a:pathLst>
              <a:path w="12240125" h="1271902">
                <a:moveTo>
                  <a:pt x="0" y="259219"/>
                </a:moveTo>
                <a:cubicBezTo>
                  <a:pt x="1137652" y="-26865"/>
                  <a:pt x="2478504" y="-69644"/>
                  <a:pt x="3978441" y="98798"/>
                </a:cubicBezTo>
                <a:cubicBezTo>
                  <a:pt x="5478378" y="267240"/>
                  <a:pt x="7606632" y="1229768"/>
                  <a:pt x="8999621" y="1269872"/>
                </a:cubicBezTo>
                <a:cubicBezTo>
                  <a:pt x="10392610" y="1309976"/>
                  <a:pt x="11902573" y="745162"/>
                  <a:pt x="12240125" y="531935"/>
                </a:cubicBezTo>
              </a:path>
            </a:pathLst>
          </a:custGeom>
          <a:noFill/>
          <a:ln w="28575">
            <a:solidFill>
              <a:srgbClr val="5C6D7D"/>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944913" y="3336583"/>
            <a:ext cx="1430027" cy="1707647"/>
          </a:xfrm>
          <a:prstGeom prst="rect">
            <a:avLst/>
          </a:prstGeom>
        </p:spPr>
        <p:txBody>
          <a:bodyPr wrap="square">
            <a:spAutoFit/>
          </a:bodyPr>
          <a:lstStyle/>
          <a:p>
            <a:pPr algn="ctr">
              <a:lnSpc>
                <a:spcPct val="130000"/>
              </a:lnSpc>
              <a:spcAft>
                <a:spcPts val="0"/>
              </a:spcAft>
              <a:defRPr/>
            </a:pPr>
            <a:r>
              <a:rPr lang="zh-CN" altLang="en-US" sz="1600" kern="10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一</a:t>
            </a:r>
            <a:endParaRPr lang="en-US" altLang="zh-CN" sz="1600" kern="1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2000">
                <a:solidFill>
                  <a:srgbClr val="5C6D7D"/>
                </a:solidFill>
                <a:latin typeface="Adobe 黑体 Std R" panose="020B0400000000000000" pitchFamily="34" charset="-122"/>
                <a:ea typeface="Adobe 黑体 Std R" panose="020B0400000000000000" pitchFamily="34" charset="-122"/>
              </a:rPr>
              <a:t>线上行走，至少具有</a:t>
            </a:r>
            <a:r>
              <a:rPr lang="en-US" altLang="zh-CN" sz="2000">
                <a:solidFill>
                  <a:srgbClr val="5C6D7D"/>
                </a:solidFill>
                <a:latin typeface="Adobe 黑体 Std R" panose="020B0400000000000000" pitchFamily="34" charset="-122"/>
                <a:ea typeface="Adobe 黑体 Std R" panose="020B0400000000000000" pitchFamily="34" charset="-122"/>
              </a:rPr>
              <a:t>30°</a:t>
            </a:r>
            <a:r>
              <a:rPr lang="zh-CN" altLang="en-US" sz="2000">
                <a:solidFill>
                  <a:srgbClr val="5C6D7D"/>
                </a:solidFill>
                <a:latin typeface="Adobe 黑体 Std R" panose="020B0400000000000000" pitchFamily="34" charset="-122"/>
                <a:ea typeface="Adobe 黑体 Std R" panose="020B0400000000000000" pitchFamily="34" charset="-122"/>
              </a:rPr>
              <a:t>的爬坡能力</a:t>
            </a:r>
            <a:endParaRPr lang="zh-CN" altLang="en-US" sz="1400" kern="100" dirty="0">
              <a:solidFill>
                <a:srgbClr val="5C6D7D"/>
              </a:solidFill>
              <a:latin typeface="Adobe 黑体 Std R" panose="020B0400000000000000" pitchFamily="34" charset="-122"/>
              <a:ea typeface="Adobe 黑体 Std R" panose="020B0400000000000000" pitchFamily="34" charset="-122"/>
              <a:cs typeface="Times New Roman" panose="02020603050405020304" pitchFamily="18" charset="0"/>
            </a:endParaRPr>
          </a:p>
        </p:txBody>
      </p:sp>
      <p:sp>
        <p:nvSpPr>
          <p:cNvPr id="51" name="矩形 50"/>
          <p:cNvSpPr/>
          <p:nvPr/>
        </p:nvSpPr>
        <p:spPr>
          <a:xfrm>
            <a:off x="2858245" y="3451332"/>
            <a:ext cx="2086769" cy="1582421"/>
          </a:xfrm>
          <a:prstGeom prst="rect">
            <a:avLst/>
          </a:prstGeom>
        </p:spPr>
        <p:txBody>
          <a:bodyPr wrap="square">
            <a:spAutoFit/>
          </a:bodyPr>
          <a:lstStyle/>
          <a:p>
            <a:pPr algn="ctr">
              <a:lnSpc>
                <a:spcPct val="130000"/>
              </a:lnSpc>
              <a:spcAft>
                <a:spcPts val="0"/>
              </a:spcAft>
              <a:defRPr/>
            </a:pPr>
            <a:r>
              <a:rPr lang="zh-CN" altLang="en-US" sz="1600" kern="10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二</a:t>
            </a:r>
            <a:endParaRPr lang="en-US" altLang="zh-CN" sz="1600" kern="10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lnSpc>
                <a:spcPct val="130000"/>
              </a:lnSpc>
              <a:spcAft>
                <a:spcPts val="0"/>
              </a:spcAft>
              <a:defRPr/>
            </a:pPr>
            <a:r>
              <a:rPr lang="zh-CN" altLang="en-US" sz="2000">
                <a:solidFill>
                  <a:srgbClr val="5C6D7D"/>
                </a:solidFill>
                <a:latin typeface="Adobe 黑体 Std R" panose="020B0400000000000000" pitchFamily="34" charset="-122"/>
                <a:ea typeface="Adobe 黑体 Std R" panose="020B0400000000000000" pitchFamily="34" charset="-122"/>
              </a:rPr>
              <a:t>为减轻高压线承重，整体机构尽量设计轻便</a:t>
            </a:r>
            <a:endParaRPr lang="zh-CN" altLang="en-US" sz="2000" kern="100" dirty="0">
              <a:solidFill>
                <a:srgbClr val="5C6D7D"/>
              </a:solidFill>
              <a:latin typeface="Adobe 黑体 Std R" panose="020B0400000000000000" pitchFamily="34" charset="-122"/>
              <a:ea typeface="Adobe 黑体 Std R" panose="020B0400000000000000" pitchFamily="34" charset="-122"/>
              <a:cs typeface="Times New Roman" panose="02020603050405020304" pitchFamily="18" charset="0"/>
            </a:endParaRPr>
          </a:p>
        </p:txBody>
      </p:sp>
      <p:sp>
        <p:nvSpPr>
          <p:cNvPr id="52" name="矩形 51"/>
          <p:cNvSpPr/>
          <p:nvPr/>
        </p:nvSpPr>
        <p:spPr>
          <a:xfrm>
            <a:off x="5484697" y="3913977"/>
            <a:ext cx="1434726" cy="1399870"/>
          </a:xfrm>
          <a:prstGeom prst="rect">
            <a:avLst/>
          </a:prstGeom>
        </p:spPr>
        <p:txBody>
          <a:bodyPr wrap="square">
            <a:spAutoFit/>
          </a:bodyPr>
          <a:lstStyle/>
          <a:p>
            <a:pPr algn="ctr">
              <a:lnSpc>
                <a:spcPct val="130000"/>
              </a:lnSpc>
              <a:spcAft>
                <a:spcPts val="0"/>
              </a:spcAft>
              <a:defRPr/>
            </a:pPr>
            <a:r>
              <a:rPr lang="zh-CN" altLang="en-US" sz="1600" kern="10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三</a:t>
            </a:r>
            <a:endParaRPr lang="zh-CN" altLang="en-US" sz="2000" b="1" kern="1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2000">
                <a:solidFill>
                  <a:srgbClr val="5C6D7D"/>
                </a:solidFill>
                <a:latin typeface="Adobe 黑体 Std R" panose="020B0400000000000000" pitchFamily="34" charset="-122"/>
                <a:ea typeface="Adobe 黑体 Std R" panose="020B0400000000000000" pitchFamily="34" charset="-122"/>
              </a:rPr>
              <a:t>能较为平稳地跨越障碍物</a:t>
            </a:r>
            <a:endParaRPr lang="zh-CN" altLang="en-US" sz="2000" kern="100" dirty="0">
              <a:solidFill>
                <a:srgbClr val="5C6D7D"/>
              </a:solidFill>
              <a:latin typeface="Adobe 黑体 Std R" panose="020B0400000000000000" pitchFamily="34" charset="-122"/>
              <a:ea typeface="Adobe 黑体 Std R" panose="020B0400000000000000" pitchFamily="34" charset="-122"/>
              <a:cs typeface="Times New Roman" panose="02020603050405020304" pitchFamily="18" charset="0"/>
            </a:endParaRPr>
          </a:p>
        </p:txBody>
      </p:sp>
      <p:sp>
        <p:nvSpPr>
          <p:cNvPr id="54" name="矩形 53"/>
          <p:cNvSpPr/>
          <p:nvPr/>
        </p:nvSpPr>
        <p:spPr>
          <a:xfrm>
            <a:off x="7214402" y="1626519"/>
            <a:ext cx="2160797" cy="2531462"/>
          </a:xfrm>
          <a:prstGeom prst="rect">
            <a:avLst/>
          </a:prstGeom>
        </p:spPr>
        <p:txBody>
          <a:bodyPr wrap="square">
            <a:spAutoFit/>
          </a:bodyPr>
          <a:lstStyle/>
          <a:p>
            <a:pPr algn="ctr">
              <a:lnSpc>
                <a:spcPct val="130000"/>
              </a:lnSpc>
              <a:spcAft>
                <a:spcPts val="0"/>
              </a:spcAft>
              <a:defRPr/>
            </a:pPr>
            <a:endParaRPr lang="zh-CN" altLang="en-US" sz="2000" b="1" kern="100" dirty="0">
              <a:solidFill>
                <a:srgbClr val="5C6D7D"/>
              </a:solidFill>
              <a:latin typeface="Adobe 黑体 Std R" panose="020B0400000000000000" pitchFamily="34" charset="-122"/>
              <a:ea typeface="Adobe 黑体 Std R" panose="020B0400000000000000" pitchFamily="34" charset="-122"/>
              <a:cs typeface="Times New Roman" panose="02020603050405020304" pitchFamily="18" charset="0"/>
            </a:endParaRPr>
          </a:p>
          <a:p>
            <a:pPr algn="ctr">
              <a:spcBef>
                <a:spcPts val="500"/>
              </a:spcBef>
              <a:spcAft>
                <a:spcPts val="0"/>
              </a:spcAft>
              <a:defRPr/>
            </a:pPr>
            <a:r>
              <a:rPr lang="zh-CN" altLang="en-US" sz="2000">
                <a:solidFill>
                  <a:srgbClr val="5C6D7D"/>
                </a:solidFill>
                <a:latin typeface="Adobe 黑体 Std R" panose="020B0400000000000000" pitchFamily="34" charset="-122"/>
                <a:ea typeface="Adobe 黑体 Std R" panose="020B0400000000000000" pitchFamily="34" charset="-122"/>
              </a:rPr>
              <a:t>具有足够的稳定性，能够抵抗高空环境下风力等外部因素的影响</a:t>
            </a:r>
            <a:endParaRPr lang="en-US" altLang="zh-CN" sz="2000">
              <a:solidFill>
                <a:srgbClr val="5C6D7D"/>
              </a:solidFill>
              <a:latin typeface="Adobe 黑体 Std R" panose="020B0400000000000000" pitchFamily="34" charset="-122"/>
              <a:ea typeface="Adobe 黑体 Std R" panose="020B0400000000000000" pitchFamily="34" charset="-122"/>
            </a:endParaRPr>
          </a:p>
          <a:p>
            <a:pPr algn="ctr">
              <a:spcBef>
                <a:spcPts val="500"/>
              </a:spcBef>
              <a:spcAft>
                <a:spcPts val="0"/>
              </a:spcAft>
              <a:defRPr/>
            </a:pPr>
            <a:r>
              <a:rPr lang="zh-CN" altLang="en-US" sz="2000">
                <a:solidFill>
                  <a:srgbClr val="5C6D7D"/>
                </a:solidFill>
                <a:latin typeface="Adobe 黑体 Std R" panose="020B0400000000000000" pitchFamily="34" charset="-122"/>
                <a:ea typeface="Adobe 黑体 Std R" panose="020B0400000000000000" pitchFamily="34" charset="-122"/>
              </a:rPr>
              <a:t>四</a:t>
            </a:r>
            <a:endParaRPr lang="en-US" altLang="zh-CN" sz="2000">
              <a:solidFill>
                <a:srgbClr val="5C6D7D"/>
              </a:solidFill>
              <a:latin typeface="Adobe 黑体 Std R" panose="020B0400000000000000" pitchFamily="34" charset="-122"/>
              <a:ea typeface="Adobe 黑体 Std R" panose="020B0400000000000000" pitchFamily="34" charset="-122"/>
            </a:endParaRPr>
          </a:p>
          <a:p>
            <a:pPr algn="ctr">
              <a:spcBef>
                <a:spcPts val="500"/>
              </a:spcBef>
              <a:spcAft>
                <a:spcPts val="0"/>
              </a:spcAft>
              <a:defRPr/>
            </a:pPr>
            <a:endParaRPr lang="zh-CN" altLang="en-US" sz="2000" kern="100" dirty="0">
              <a:solidFill>
                <a:srgbClr val="5C6D7D"/>
              </a:solidFill>
              <a:latin typeface="Adobe 黑体 Std R" panose="020B0400000000000000" pitchFamily="34" charset="-122"/>
              <a:ea typeface="Adobe 黑体 Std R" panose="020B0400000000000000" pitchFamily="34" charset="-122"/>
              <a:cs typeface="Times New Roman" panose="02020603050405020304" pitchFamily="18" charset="0"/>
            </a:endParaRPr>
          </a:p>
        </p:txBody>
      </p:sp>
      <p:sp>
        <p:nvSpPr>
          <p:cNvPr id="55" name="矩形 54"/>
          <p:cNvSpPr/>
          <p:nvPr/>
        </p:nvSpPr>
        <p:spPr>
          <a:xfrm>
            <a:off x="9375199" y="1982127"/>
            <a:ext cx="2231849" cy="1662443"/>
          </a:xfrm>
          <a:prstGeom prst="rect">
            <a:avLst/>
          </a:prstGeom>
        </p:spPr>
        <p:txBody>
          <a:bodyPr wrap="square">
            <a:spAutoFit/>
          </a:bodyPr>
          <a:lstStyle/>
          <a:p>
            <a:pPr algn="ctr">
              <a:lnSpc>
                <a:spcPct val="130000"/>
              </a:lnSpc>
              <a:spcAft>
                <a:spcPts val="0"/>
              </a:spcAft>
              <a:defRPr/>
            </a:pPr>
            <a:r>
              <a:rPr lang="zh-CN" altLang="en-US" sz="2000">
                <a:solidFill>
                  <a:srgbClr val="5C6D7D"/>
                </a:solidFill>
                <a:latin typeface="Adobe 黑体 Std R" panose="020B0400000000000000" pitchFamily="34" charset="-122"/>
                <a:ea typeface="Adobe 黑体 Std R" panose="020B0400000000000000" pitchFamily="34" charset="-122"/>
              </a:rPr>
              <a:t>预留出合适的空间以加装控制箱及检修相关传感器</a:t>
            </a:r>
            <a:endParaRPr lang="en-US" altLang="zh-CN" sz="2000">
              <a:solidFill>
                <a:srgbClr val="5C6D7D"/>
              </a:solidFill>
              <a:latin typeface="Adobe 黑体 Std R" panose="020B0400000000000000" pitchFamily="34" charset="-122"/>
              <a:ea typeface="Adobe 黑体 Std R" panose="020B0400000000000000" pitchFamily="34" charset="-122"/>
            </a:endParaRPr>
          </a:p>
          <a:p>
            <a:pPr algn="ctr">
              <a:lnSpc>
                <a:spcPct val="130000"/>
              </a:lnSpc>
              <a:spcAft>
                <a:spcPts val="0"/>
              </a:spcAft>
              <a:defRPr/>
            </a:pPr>
            <a:r>
              <a:rPr lang="zh-CN" altLang="en-US" sz="2000" kern="100">
                <a:solidFill>
                  <a:srgbClr val="5C6D7D"/>
                </a:solidFill>
                <a:latin typeface="Adobe 黑体 Std R" panose="020B0400000000000000" pitchFamily="34" charset="-122"/>
                <a:ea typeface="Adobe 黑体 Std R" panose="020B0400000000000000" pitchFamily="34" charset="-122"/>
                <a:cs typeface="Times New Roman" panose="02020603050405020304" pitchFamily="18" charset="0"/>
              </a:rPr>
              <a:t>五</a:t>
            </a:r>
            <a:endParaRPr lang="zh-CN" altLang="en-US" sz="2000" kern="100" dirty="0">
              <a:solidFill>
                <a:srgbClr val="5C6D7D"/>
              </a:solidFill>
              <a:latin typeface="Adobe 黑体 Std R" panose="020B0400000000000000" pitchFamily="34" charset="-122"/>
              <a:ea typeface="Adobe 黑体 Std R" panose="020B0400000000000000" pitchFamily="34" charset="-122"/>
              <a:cs typeface="Times New Roman" panose="02020603050405020304" pitchFamily="18" charset="0"/>
            </a:endParaRPr>
          </a:p>
        </p:txBody>
      </p:sp>
      <p:grpSp>
        <p:nvGrpSpPr>
          <p:cNvPr id="56" name="组合 55"/>
          <p:cNvGrpSpPr/>
          <p:nvPr/>
        </p:nvGrpSpPr>
        <p:grpSpPr>
          <a:xfrm>
            <a:off x="1312185" y="2647567"/>
            <a:ext cx="663125" cy="663125"/>
            <a:chOff x="8077071" y="845254"/>
            <a:chExt cx="2036801" cy="2036802"/>
          </a:xfrm>
        </p:grpSpPr>
        <p:sp>
          <p:nvSpPr>
            <p:cNvPr id="57" name="椭圆 56"/>
            <p:cNvSpPr/>
            <p:nvPr/>
          </p:nvSpPr>
          <p:spPr>
            <a:xfrm>
              <a:off x="8077071" y="845254"/>
              <a:ext cx="2036801" cy="2036802"/>
            </a:xfrm>
            <a:prstGeom prst="ellipse">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Freeform 126"/>
            <p:cNvSpPr>
              <a:spLocks noChangeAspect="1" noEditPoints="1"/>
            </p:cNvSpPr>
            <p:nvPr/>
          </p:nvSpPr>
          <p:spPr bwMode="auto">
            <a:xfrm>
              <a:off x="8639337" y="1292885"/>
              <a:ext cx="912278" cy="11415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cs typeface="Arial" panose="020B0604020202020204" pitchFamily="34" charset="0"/>
              </a:endParaRPr>
            </a:p>
          </p:txBody>
        </p:sp>
      </p:grpSp>
      <p:grpSp>
        <p:nvGrpSpPr>
          <p:cNvPr id="59" name="组合 58"/>
          <p:cNvGrpSpPr/>
          <p:nvPr/>
        </p:nvGrpSpPr>
        <p:grpSpPr>
          <a:xfrm>
            <a:off x="3579178" y="2743544"/>
            <a:ext cx="663125" cy="663125"/>
            <a:chOff x="8125599" y="1434035"/>
            <a:chExt cx="2036802" cy="2036802"/>
          </a:xfrm>
        </p:grpSpPr>
        <p:sp>
          <p:nvSpPr>
            <p:cNvPr id="60" name="椭圆 59"/>
            <p:cNvSpPr/>
            <p:nvPr/>
          </p:nvSpPr>
          <p:spPr>
            <a:xfrm>
              <a:off x="8125599" y="1434035"/>
              <a:ext cx="2036802" cy="2036802"/>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Freeform 261"/>
            <p:cNvSpPr>
              <a:spLocks/>
            </p:cNvSpPr>
            <p:nvPr/>
          </p:nvSpPr>
          <p:spPr bwMode="auto">
            <a:xfrm>
              <a:off x="8628544" y="1966960"/>
              <a:ext cx="1000932" cy="100093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62" name="组合 61"/>
          <p:cNvGrpSpPr/>
          <p:nvPr/>
        </p:nvGrpSpPr>
        <p:grpSpPr>
          <a:xfrm>
            <a:off x="5855345" y="3253626"/>
            <a:ext cx="663125" cy="663125"/>
            <a:chOff x="8125599" y="1434035"/>
            <a:chExt cx="2036802" cy="2036802"/>
          </a:xfrm>
        </p:grpSpPr>
        <p:sp>
          <p:nvSpPr>
            <p:cNvPr id="63" name="椭圆 62"/>
            <p:cNvSpPr/>
            <p:nvPr/>
          </p:nvSpPr>
          <p:spPr>
            <a:xfrm>
              <a:off x="8125599" y="1434035"/>
              <a:ext cx="2036802" cy="2036802"/>
            </a:xfrm>
            <a:prstGeom prst="ellipse">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0" name="组合 89"/>
            <p:cNvGrpSpPr>
              <a:grpSpLocks noChangeAspect="1"/>
            </p:cNvGrpSpPr>
            <p:nvPr/>
          </p:nvGrpSpPr>
          <p:grpSpPr>
            <a:xfrm>
              <a:off x="8518659" y="1890295"/>
              <a:ext cx="1310642" cy="1124283"/>
              <a:chOff x="5084763" y="971548"/>
              <a:chExt cx="323865" cy="277813"/>
            </a:xfrm>
            <a:solidFill>
              <a:schemeClr val="bg1">
                <a:lumMod val="95000"/>
              </a:schemeClr>
            </a:solidFill>
          </p:grpSpPr>
          <p:sp>
            <p:nvSpPr>
              <p:cNvPr id="91"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92"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93"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grpSp>
        <p:nvGrpSpPr>
          <p:cNvPr id="94" name="组合 93"/>
          <p:cNvGrpSpPr/>
          <p:nvPr/>
        </p:nvGrpSpPr>
        <p:grpSpPr>
          <a:xfrm>
            <a:off x="7985466" y="3849513"/>
            <a:ext cx="663125" cy="663125"/>
            <a:chOff x="8125599" y="1434035"/>
            <a:chExt cx="2036802" cy="2036802"/>
          </a:xfrm>
        </p:grpSpPr>
        <p:sp>
          <p:nvSpPr>
            <p:cNvPr id="95" name="椭圆 94"/>
            <p:cNvSpPr/>
            <p:nvPr/>
          </p:nvSpPr>
          <p:spPr>
            <a:xfrm>
              <a:off x="8125599" y="1434035"/>
              <a:ext cx="2036802" cy="2036802"/>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Freeform 9"/>
            <p:cNvSpPr>
              <a:spLocks noEditPoints="1"/>
            </p:cNvSpPr>
            <p:nvPr/>
          </p:nvSpPr>
          <p:spPr bwMode="auto">
            <a:xfrm rot="19469485">
              <a:off x="8577909" y="1818269"/>
              <a:ext cx="1162163" cy="123835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97" name="组合 96"/>
          <p:cNvGrpSpPr/>
          <p:nvPr/>
        </p:nvGrpSpPr>
        <p:grpSpPr>
          <a:xfrm>
            <a:off x="10215992" y="3771407"/>
            <a:ext cx="663125" cy="663125"/>
            <a:chOff x="8125599" y="1434035"/>
            <a:chExt cx="2036802" cy="2036802"/>
          </a:xfrm>
        </p:grpSpPr>
        <p:sp>
          <p:nvSpPr>
            <p:cNvPr id="98" name="椭圆 97"/>
            <p:cNvSpPr/>
            <p:nvPr/>
          </p:nvSpPr>
          <p:spPr>
            <a:xfrm>
              <a:off x="8125599" y="1434035"/>
              <a:ext cx="2036802" cy="2036802"/>
            </a:xfrm>
            <a:prstGeom prst="ellipse">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Freeform 206"/>
            <p:cNvSpPr>
              <a:spLocks noChangeAspect="1" noEditPoints="1"/>
            </p:cNvSpPr>
            <p:nvPr/>
          </p:nvSpPr>
          <p:spPr bwMode="auto">
            <a:xfrm>
              <a:off x="8691164" y="1871942"/>
              <a:ext cx="935653" cy="1131009"/>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661046548"/>
      </p:ext>
    </p:extLst>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par>
                              <p:cTn id="31" fill="hold">
                                <p:stCondLst>
                                  <p:cond delay="5250"/>
                                </p:stCondLst>
                                <p:childTnLst>
                                  <p:par>
                                    <p:cTn id="32" presetID="22" presetClass="entr" presetSubtype="8" fill="hold" grpId="0" nodeType="afterEffect">
                                      <p:stCondLst>
                                        <p:cond delay="0"/>
                                      </p:stCondLst>
                                      <p:childTnLst>
                                        <p:set>
                                          <p:cBhvr>
                                            <p:cTn id="33" dur="1" fill="hold">
                                              <p:stCondLst>
                                                <p:cond delay="0"/>
                                              </p:stCondLst>
                                            </p:cTn>
                                            <p:tgtEl>
                                              <p:spTgt spid="49"/>
                                            </p:tgtEl>
                                            <p:attrNameLst>
                                              <p:attrName>style.visibility</p:attrName>
                                            </p:attrNameLst>
                                          </p:cBhvr>
                                          <p:to>
                                            <p:strVal val="visible"/>
                                          </p:to>
                                        </p:set>
                                        <p:animEffect transition="in" filter="wipe(left)">
                                          <p:cBhvr>
                                            <p:cTn id="34" dur="1000"/>
                                            <p:tgtEl>
                                              <p:spTgt spid="49"/>
                                            </p:tgtEl>
                                          </p:cBhvr>
                                        </p:animEffect>
                                      </p:childTnLst>
                                    </p:cTn>
                                  </p:par>
                                </p:childTnLst>
                              </p:cTn>
                            </p:par>
                            <p:par>
                              <p:cTn id="35" fill="hold">
                                <p:stCondLst>
                                  <p:cond delay="6250"/>
                                </p:stCondLst>
                                <p:childTnLst>
                                  <p:par>
                                    <p:cTn id="36" presetID="2" presetClass="entr" presetSubtype="1" fill="hold" nodeType="afterEffect" p14:presetBounceEnd="53333">
                                      <p:stCondLst>
                                        <p:cond delay="0"/>
                                      </p:stCondLst>
                                      <p:childTnLst>
                                        <p:set>
                                          <p:cBhvr>
                                            <p:cTn id="37" dur="1" fill="hold">
                                              <p:stCondLst>
                                                <p:cond delay="0"/>
                                              </p:stCondLst>
                                            </p:cTn>
                                            <p:tgtEl>
                                              <p:spTgt spid="56"/>
                                            </p:tgtEl>
                                            <p:attrNameLst>
                                              <p:attrName>style.visibility</p:attrName>
                                            </p:attrNameLst>
                                          </p:cBhvr>
                                          <p:to>
                                            <p:strVal val="visible"/>
                                          </p:to>
                                        </p:set>
                                        <p:anim calcmode="lin" valueType="num" p14:bounceEnd="53333">
                                          <p:cBhvr additive="base">
                                            <p:cTn id="38" dur="750" fill="hold"/>
                                            <p:tgtEl>
                                              <p:spTgt spid="56"/>
                                            </p:tgtEl>
                                            <p:attrNameLst>
                                              <p:attrName>ppt_x</p:attrName>
                                            </p:attrNameLst>
                                          </p:cBhvr>
                                          <p:tavLst>
                                            <p:tav tm="0">
                                              <p:val>
                                                <p:strVal val="#ppt_x"/>
                                              </p:val>
                                            </p:tav>
                                            <p:tav tm="100000">
                                              <p:val>
                                                <p:strVal val="#ppt_x"/>
                                              </p:val>
                                            </p:tav>
                                          </p:tavLst>
                                        </p:anim>
                                        <p:anim calcmode="lin" valueType="num" p14:bounceEnd="53333">
                                          <p:cBhvr additive="base">
                                            <p:cTn id="39" dur="750" fill="hold"/>
                                            <p:tgtEl>
                                              <p:spTgt spid="56"/>
                                            </p:tgtEl>
                                            <p:attrNameLst>
                                              <p:attrName>ppt_y</p:attrName>
                                            </p:attrNameLst>
                                          </p:cBhvr>
                                          <p:tavLst>
                                            <p:tav tm="0">
                                              <p:val>
                                                <p:strVal val="0-#ppt_h/2"/>
                                              </p:val>
                                            </p:tav>
                                            <p:tav tm="100000">
                                              <p:val>
                                                <p:strVal val="#ppt_y"/>
                                              </p:val>
                                            </p:tav>
                                          </p:tavLst>
                                        </p:anim>
                                      </p:childTnLst>
                                    </p:cTn>
                                  </p:par>
                                  <p:par>
                                    <p:cTn id="40" presetID="22" presetClass="entr" presetSubtype="1" fill="hold" grpId="0" nodeType="withEffect">
                                      <p:stCondLst>
                                        <p:cond delay="250"/>
                                      </p:stCondLst>
                                      <p:childTnLst>
                                        <p:set>
                                          <p:cBhvr>
                                            <p:cTn id="41" dur="1" fill="hold">
                                              <p:stCondLst>
                                                <p:cond delay="0"/>
                                              </p:stCondLst>
                                            </p:cTn>
                                            <p:tgtEl>
                                              <p:spTgt spid="50"/>
                                            </p:tgtEl>
                                            <p:attrNameLst>
                                              <p:attrName>style.visibility</p:attrName>
                                            </p:attrNameLst>
                                          </p:cBhvr>
                                          <p:to>
                                            <p:strVal val="visible"/>
                                          </p:to>
                                        </p:set>
                                        <p:animEffect transition="in" filter="wipe(up)">
                                          <p:cBhvr>
                                            <p:cTn id="42" dur="500"/>
                                            <p:tgtEl>
                                              <p:spTgt spid="50"/>
                                            </p:tgtEl>
                                          </p:cBhvr>
                                        </p:animEffect>
                                      </p:childTnLst>
                                    </p:cTn>
                                  </p:par>
                                </p:childTnLst>
                              </p:cTn>
                            </p:par>
                            <p:par>
                              <p:cTn id="43" fill="hold">
                                <p:stCondLst>
                                  <p:cond delay="7000"/>
                                </p:stCondLst>
                                <p:childTnLst>
                                  <p:par>
                                    <p:cTn id="44" presetID="2" presetClass="entr" presetSubtype="1" fill="hold" nodeType="afterEffect" p14:presetBounceEnd="53333">
                                      <p:stCondLst>
                                        <p:cond delay="0"/>
                                      </p:stCondLst>
                                      <p:childTnLst>
                                        <p:set>
                                          <p:cBhvr>
                                            <p:cTn id="45" dur="1" fill="hold">
                                              <p:stCondLst>
                                                <p:cond delay="0"/>
                                              </p:stCondLst>
                                            </p:cTn>
                                            <p:tgtEl>
                                              <p:spTgt spid="59"/>
                                            </p:tgtEl>
                                            <p:attrNameLst>
                                              <p:attrName>style.visibility</p:attrName>
                                            </p:attrNameLst>
                                          </p:cBhvr>
                                          <p:to>
                                            <p:strVal val="visible"/>
                                          </p:to>
                                        </p:set>
                                        <p:anim calcmode="lin" valueType="num" p14:bounceEnd="53333">
                                          <p:cBhvr additive="base">
                                            <p:cTn id="46" dur="750" fill="hold"/>
                                            <p:tgtEl>
                                              <p:spTgt spid="59"/>
                                            </p:tgtEl>
                                            <p:attrNameLst>
                                              <p:attrName>ppt_x</p:attrName>
                                            </p:attrNameLst>
                                          </p:cBhvr>
                                          <p:tavLst>
                                            <p:tav tm="0">
                                              <p:val>
                                                <p:strVal val="#ppt_x"/>
                                              </p:val>
                                            </p:tav>
                                            <p:tav tm="100000">
                                              <p:val>
                                                <p:strVal val="#ppt_x"/>
                                              </p:val>
                                            </p:tav>
                                          </p:tavLst>
                                        </p:anim>
                                        <p:anim calcmode="lin" valueType="num" p14:bounceEnd="53333">
                                          <p:cBhvr additive="base">
                                            <p:cTn id="47" dur="750" fill="hold"/>
                                            <p:tgtEl>
                                              <p:spTgt spid="59"/>
                                            </p:tgtEl>
                                            <p:attrNameLst>
                                              <p:attrName>ppt_y</p:attrName>
                                            </p:attrNameLst>
                                          </p:cBhvr>
                                          <p:tavLst>
                                            <p:tav tm="0">
                                              <p:val>
                                                <p:strVal val="0-#ppt_h/2"/>
                                              </p:val>
                                            </p:tav>
                                            <p:tav tm="100000">
                                              <p:val>
                                                <p:strVal val="#ppt_y"/>
                                              </p:val>
                                            </p:tav>
                                          </p:tavLst>
                                        </p:anim>
                                      </p:childTnLst>
                                    </p:cTn>
                                  </p:par>
                                  <p:par>
                                    <p:cTn id="48" presetID="22" presetClass="entr" presetSubtype="1" fill="hold" grpId="0" nodeType="withEffect">
                                      <p:stCondLst>
                                        <p:cond delay="250"/>
                                      </p:stCondLst>
                                      <p:childTnLst>
                                        <p:set>
                                          <p:cBhvr>
                                            <p:cTn id="49" dur="1" fill="hold">
                                              <p:stCondLst>
                                                <p:cond delay="0"/>
                                              </p:stCondLst>
                                            </p:cTn>
                                            <p:tgtEl>
                                              <p:spTgt spid="51"/>
                                            </p:tgtEl>
                                            <p:attrNameLst>
                                              <p:attrName>style.visibility</p:attrName>
                                            </p:attrNameLst>
                                          </p:cBhvr>
                                          <p:to>
                                            <p:strVal val="visible"/>
                                          </p:to>
                                        </p:set>
                                        <p:animEffect transition="in" filter="wipe(up)">
                                          <p:cBhvr>
                                            <p:cTn id="50" dur="500"/>
                                            <p:tgtEl>
                                              <p:spTgt spid="51"/>
                                            </p:tgtEl>
                                          </p:cBhvr>
                                        </p:animEffect>
                                      </p:childTnLst>
                                    </p:cTn>
                                  </p:par>
                                </p:childTnLst>
                              </p:cTn>
                            </p:par>
                            <p:par>
                              <p:cTn id="51" fill="hold">
                                <p:stCondLst>
                                  <p:cond delay="7750"/>
                                </p:stCondLst>
                                <p:childTnLst>
                                  <p:par>
                                    <p:cTn id="52" presetID="2" presetClass="entr" presetSubtype="1" fill="hold" nodeType="afterEffect" p14:presetBounceEnd="53333">
                                      <p:stCondLst>
                                        <p:cond delay="0"/>
                                      </p:stCondLst>
                                      <p:childTnLst>
                                        <p:set>
                                          <p:cBhvr>
                                            <p:cTn id="53" dur="1" fill="hold">
                                              <p:stCondLst>
                                                <p:cond delay="0"/>
                                              </p:stCondLst>
                                            </p:cTn>
                                            <p:tgtEl>
                                              <p:spTgt spid="62"/>
                                            </p:tgtEl>
                                            <p:attrNameLst>
                                              <p:attrName>style.visibility</p:attrName>
                                            </p:attrNameLst>
                                          </p:cBhvr>
                                          <p:to>
                                            <p:strVal val="visible"/>
                                          </p:to>
                                        </p:set>
                                        <p:anim calcmode="lin" valueType="num" p14:bounceEnd="53333">
                                          <p:cBhvr additive="base">
                                            <p:cTn id="54" dur="750" fill="hold"/>
                                            <p:tgtEl>
                                              <p:spTgt spid="62"/>
                                            </p:tgtEl>
                                            <p:attrNameLst>
                                              <p:attrName>ppt_x</p:attrName>
                                            </p:attrNameLst>
                                          </p:cBhvr>
                                          <p:tavLst>
                                            <p:tav tm="0">
                                              <p:val>
                                                <p:strVal val="#ppt_x"/>
                                              </p:val>
                                            </p:tav>
                                            <p:tav tm="100000">
                                              <p:val>
                                                <p:strVal val="#ppt_x"/>
                                              </p:val>
                                            </p:tav>
                                          </p:tavLst>
                                        </p:anim>
                                        <p:anim calcmode="lin" valueType="num" p14:bounceEnd="53333">
                                          <p:cBhvr additive="base">
                                            <p:cTn id="55" dur="750" fill="hold"/>
                                            <p:tgtEl>
                                              <p:spTgt spid="62"/>
                                            </p:tgtEl>
                                            <p:attrNameLst>
                                              <p:attrName>ppt_y</p:attrName>
                                            </p:attrNameLst>
                                          </p:cBhvr>
                                          <p:tavLst>
                                            <p:tav tm="0">
                                              <p:val>
                                                <p:strVal val="0-#ppt_h/2"/>
                                              </p:val>
                                            </p:tav>
                                            <p:tav tm="100000">
                                              <p:val>
                                                <p:strVal val="#ppt_y"/>
                                              </p:val>
                                            </p:tav>
                                          </p:tavLst>
                                        </p:anim>
                                      </p:childTnLst>
                                    </p:cTn>
                                  </p:par>
                                  <p:par>
                                    <p:cTn id="56" presetID="22" presetClass="entr" presetSubtype="1" fill="hold" grpId="0" nodeType="withEffect">
                                      <p:stCondLst>
                                        <p:cond delay="250"/>
                                      </p:stCondLst>
                                      <p:childTnLst>
                                        <p:set>
                                          <p:cBhvr>
                                            <p:cTn id="57" dur="1" fill="hold">
                                              <p:stCondLst>
                                                <p:cond delay="0"/>
                                              </p:stCondLst>
                                            </p:cTn>
                                            <p:tgtEl>
                                              <p:spTgt spid="52"/>
                                            </p:tgtEl>
                                            <p:attrNameLst>
                                              <p:attrName>style.visibility</p:attrName>
                                            </p:attrNameLst>
                                          </p:cBhvr>
                                          <p:to>
                                            <p:strVal val="visible"/>
                                          </p:to>
                                        </p:set>
                                        <p:animEffect transition="in" filter="wipe(up)">
                                          <p:cBhvr>
                                            <p:cTn id="58" dur="500"/>
                                            <p:tgtEl>
                                              <p:spTgt spid="52"/>
                                            </p:tgtEl>
                                          </p:cBhvr>
                                        </p:animEffect>
                                      </p:childTnLst>
                                    </p:cTn>
                                  </p:par>
                                </p:childTnLst>
                              </p:cTn>
                            </p:par>
                            <p:par>
                              <p:cTn id="59" fill="hold">
                                <p:stCondLst>
                                  <p:cond delay="8500"/>
                                </p:stCondLst>
                                <p:childTnLst>
                                  <p:par>
                                    <p:cTn id="60" presetID="2" presetClass="entr" presetSubtype="1" fill="hold" nodeType="afterEffect" p14:presetBounceEnd="53333">
                                      <p:stCondLst>
                                        <p:cond delay="0"/>
                                      </p:stCondLst>
                                      <p:childTnLst>
                                        <p:set>
                                          <p:cBhvr>
                                            <p:cTn id="61" dur="1" fill="hold">
                                              <p:stCondLst>
                                                <p:cond delay="0"/>
                                              </p:stCondLst>
                                            </p:cTn>
                                            <p:tgtEl>
                                              <p:spTgt spid="94"/>
                                            </p:tgtEl>
                                            <p:attrNameLst>
                                              <p:attrName>style.visibility</p:attrName>
                                            </p:attrNameLst>
                                          </p:cBhvr>
                                          <p:to>
                                            <p:strVal val="visible"/>
                                          </p:to>
                                        </p:set>
                                        <p:anim calcmode="lin" valueType="num" p14:bounceEnd="53333">
                                          <p:cBhvr additive="base">
                                            <p:cTn id="62" dur="750" fill="hold"/>
                                            <p:tgtEl>
                                              <p:spTgt spid="94"/>
                                            </p:tgtEl>
                                            <p:attrNameLst>
                                              <p:attrName>ppt_x</p:attrName>
                                            </p:attrNameLst>
                                          </p:cBhvr>
                                          <p:tavLst>
                                            <p:tav tm="0">
                                              <p:val>
                                                <p:strVal val="#ppt_x"/>
                                              </p:val>
                                            </p:tav>
                                            <p:tav tm="100000">
                                              <p:val>
                                                <p:strVal val="#ppt_x"/>
                                              </p:val>
                                            </p:tav>
                                          </p:tavLst>
                                        </p:anim>
                                        <p:anim calcmode="lin" valueType="num" p14:bounceEnd="53333">
                                          <p:cBhvr additive="base">
                                            <p:cTn id="63" dur="750" fill="hold"/>
                                            <p:tgtEl>
                                              <p:spTgt spid="94"/>
                                            </p:tgtEl>
                                            <p:attrNameLst>
                                              <p:attrName>ppt_y</p:attrName>
                                            </p:attrNameLst>
                                          </p:cBhvr>
                                          <p:tavLst>
                                            <p:tav tm="0">
                                              <p:val>
                                                <p:strVal val="0-#ppt_h/2"/>
                                              </p:val>
                                            </p:tav>
                                            <p:tav tm="100000">
                                              <p:val>
                                                <p:strVal val="#ppt_y"/>
                                              </p:val>
                                            </p:tav>
                                          </p:tavLst>
                                        </p:anim>
                                      </p:childTnLst>
                                    </p:cTn>
                                  </p:par>
                                  <p:par>
                                    <p:cTn id="64" presetID="22" presetClass="entr" presetSubtype="1" fill="hold" grpId="0" nodeType="withEffect">
                                      <p:stCondLst>
                                        <p:cond delay="250"/>
                                      </p:stCondLst>
                                      <p:childTnLst>
                                        <p:set>
                                          <p:cBhvr>
                                            <p:cTn id="65" dur="1" fill="hold">
                                              <p:stCondLst>
                                                <p:cond delay="0"/>
                                              </p:stCondLst>
                                            </p:cTn>
                                            <p:tgtEl>
                                              <p:spTgt spid="54"/>
                                            </p:tgtEl>
                                            <p:attrNameLst>
                                              <p:attrName>style.visibility</p:attrName>
                                            </p:attrNameLst>
                                          </p:cBhvr>
                                          <p:to>
                                            <p:strVal val="visible"/>
                                          </p:to>
                                        </p:set>
                                        <p:animEffect transition="in" filter="wipe(up)">
                                          <p:cBhvr>
                                            <p:cTn id="66" dur="500"/>
                                            <p:tgtEl>
                                              <p:spTgt spid="54"/>
                                            </p:tgtEl>
                                          </p:cBhvr>
                                        </p:animEffect>
                                      </p:childTnLst>
                                    </p:cTn>
                                  </p:par>
                                </p:childTnLst>
                              </p:cTn>
                            </p:par>
                            <p:par>
                              <p:cTn id="67" fill="hold">
                                <p:stCondLst>
                                  <p:cond delay="9250"/>
                                </p:stCondLst>
                                <p:childTnLst>
                                  <p:par>
                                    <p:cTn id="68" presetID="2" presetClass="entr" presetSubtype="1" fill="hold" nodeType="afterEffect" p14:presetBounceEnd="53333">
                                      <p:stCondLst>
                                        <p:cond delay="0"/>
                                      </p:stCondLst>
                                      <p:childTnLst>
                                        <p:set>
                                          <p:cBhvr>
                                            <p:cTn id="69" dur="1" fill="hold">
                                              <p:stCondLst>
                                                <p:cond delay="0"/>
                                              </p:stCondLst>
                                            </p:cTn>
                                            <p:tgtEl>
                                              <p:spTgt spid="97"/>
                                            </p:tgtEl>
                                            <p:attrNameLst>
                                              <p:attrName>style.visibility</p:attrName>
                                            </p:attrNameLst>
                                          </p:cBhvr>
                                          <p:to>
                                            <p:strVal val="visible"/>
                                          </p:to>
                                        </p:set>
                                        <p:anim calcmode="lin" valueType="num" p14:bounceEnd="53333">
                                          <p:cBhvr additive="base">
                                            <p:cTn id="70" dur="750" fill="hold"/>
                                            <p:tgtEl>
                                              <p:spTgt spid="97"/>
                                            </p:tgtEl>
                                            <p:attrNameLst>
                                              <p:attrName>ppt_x</p:attrName>
                                            </p:attrNameLst>
                                          </p:cBhvr>
                                          <p:tavLst>
                                            <p:tav tm="0">
                                              <p:val>
                                                <p:strVal val="#ppt_x"/>
                                              </p:val>
                                            </p:tav>
                                            <p:tav tm="100000">
                                              <p:val>
                                                <p:strVal val="#ppt_x"/>
                                              </p:val>
                                            </p:tav>
                                          </p:tavLst>
                                        </p:anim>
                                        <p:anim calcmode="lin" valueType="num" p14:bounceEnd="53333">
                                          <p:cBhvr additive="base">
                                            <p:cTn id="71" dur="750" fill="hold"/>
                                            <p:tgtEl>
                                              <p:spTgt spid="97"/>
                                            </p:tgtEl>
                                            <p:attrNameLst>
                                              <p:attrName>ppt_y</p:attrName>
                                            </p:attrNameLst>
                                          </p:cBhvr>
                                          <p:tavLst>
                                            <p:tav tm="0">
                                              <p:val>
                                                <p:strVal val="0-#ppt_h/2"/>
                                              </p:val>
                                            </p:tav>
                                            <p:tav tm="100000">
                                              <p:val>
                                                <p:strVal val="#ppt_y"/>
                                              </p:val>
                                            </p:tav>
                                          </p:tavLst>
                                        </p:anim>
                                      </p:childTnLst>
                                    </p:cTn>
                                  </p:par>
                                  <p:par>
                                    <p:cTn id="72" presetID="22" presetClass="entr" presetSubtype="1" fill="hold" grpId="0" nodeType="withEffect">
                                      <p:stCondLst>
                                        <p:cond delay="250"/>
                                      </p:stCondLst>
                                      <p:childTnLst>
                                        <p:set>
                                          <p:cBhvr>
                                            <p:cTn id="73" dur="1" fill="hold">
                                              <p:stCondLst>
                                                <p:cond delay="0"/>
                                              </p:stCondLst>
                                            </p:cTn>
                                            <p:tgtEl>
                                              <p:spTgt spid="55"/>
                                            </p:tgtEl>
                                            <p:attrNameLst>
                                              <p:attrName>style.visibility</p:attrName>
                                            </p:attrNameLst>
                                          </p:cBhvr>
                                          <p:to>
                                            <p:strVal val="visible"/>
                                          </p:to>
                                        </p:set>
                                        <p:animEffect transition="in" filter="wipe(up)">
                                          <p:cBhvr>
                                            <p:cTn id="74"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P spid="19" grpId="0"/>
          <p:bldP spid="49" grpId="0" animBg="1"/>
          <p:bldP spid="50" grpId="0"/>
          <p:bldP spid="51" grpId="0"/>
          <p:bldP spid="52" grpId="0"/>
          <p:bldP spid="54" grpId="0"/>
          <p:bldP spid="5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par>
                              <p:cTn id="31" fill="hold">
                                <p:stCondLst>
                                  <p:cond delay="5250"/>
                                </p:stCondLst>
                                <p:childTnLst>
                                  <p:par>
                                    <p:cTn id="32" presetID="22" presetClass="entr" presetSubtype="8" fill="hold" grpId="0" nodeType="afterEffect">
                                      <p:stCondLst>
                                        <p:cond delay="0"/>
                                      </p:stCondLst>
                                      <p:childTnLst>
                                        <p:set>
                                          <p:cBhvr>
                                            <p:cTn id="33" dur="1" fill="hold">
                                              <p:stCondLst>
                                                <p:cond delay="0"/>
                                              </p:stCondLst>
                                            </p:cTn>
                                            <p:tgtEl>
                                              <p:spTgt spid="49"/>
                                            </p:tgtEl>
                                            <p:attrNameLst>
                                              <p:attrName>style.visibility</p:attrName>
                                            </p:attrNameLst>
                                          </p:cBhvr>
                                          <p:to>
                                            <p:strVal val="visible"/>
                                          </p:to>
                                        </p:set>
                                        <p:animEffect transition="in" filter="wipe(left)">
                                          <p:cBhvr>
                                            <p:cTn id="34" dur="1000"/>
                                            <p:tgtEl>
                                              <p:spTgt spid="49"/>
                                            </p:tgtEl>
                                          </p:cBhvr>
                                        </p:animEffect>
                                      </p:childTnLst>
                                    </p:cTn>
                                  </p:par>
                                </p:childTnLst>
                              </p:cTn>
                            </p:par>
                            <p:par>
                              <p:cTn id="35" fill="hold">
                                <p:stCondLst>
                                  <p:cond delay="6250"/>
                                </p:stCondLst>
                                <p:childTnLst>
                                  <p:par>
                                    <p:cTn id="36" presetID="2" presetClass="entr" presetSubtype="1" fill="hold" nodeType="afterEffect">
                                      <p:stCondLst>
                                        <p:cond delay="0"/>
                                      </p:stCondLst>
                                      <p:childTnLst>
                                        <p:set>
                                          <p:cBhvr>
                                            <p:cTn id="37" dur="1" fill="hold">
                                              <p:stCondLst>
                                                <p:cond delay="0"/>
                                              </p:stCondLst>
                                            </p:cTn>
                                            <p:tgtEl>
                                              <p:spTgt spid="56"/>
                                            </p:tgtEl>
                                            <p:attrNameLst>
                                              <p:attrName>style.visibility</p:attrName>
                                            </p:attrNameLst>
                                          </p:cBhvr>
                                          <p:to>
                                            <p:strVal val="visible"/>
                                          </p:to>
                                        </p:set>
                                        <p:anim calcmode="lin" valueType="num">
                                          <p:cBhvr additive="base">
                                            <p:cTn id="38" dur="750" fill="hold"/>
                                            <p:tgtEl>
                                              <p:spTgt spid="56"/>
                                            </p:tgtEl>
                                            <p:attrNameLst>
                                              <p:attrName>ppt_x</p:attrName>
                                            </p:attrNameLst>
                                          </p:cBhvr>
                                          <p:tavLst>
                                            <p:tav tm="0">
                                              <p:val>
                                                <p:strVal val="#ppt_x"/>
                                              </p:val>
                                            </p:tav>
                                            <p:tav tm="100000">
                                              <p:val>
                                                <p:strVal val="#ppt_x"/>
                                              </p:val>
                                            </p:tav>
                                          </p:tavLst>
                                        </p:anim>
                                        <p:anim calcmode="lin" valueType="num">
                                          <p:cBhvr additive="base">
                                            <p:cTn id="39" dur="750" fill="hold"/>
                                            <p:tgtEl>
                                              <p:spTgt spid="56"/>
                                            </p:tgtEl>
                                            <p:attrNameLst>
                                              <p:attrName>ppt_y</p:attrName>
                                            </p:attrNameLst>
                                          </p:cBhvr>
                                          <p:tavLst>
                                            <p:tav tm="0">
                                              <p:val>
                                                <p:strVal val="0-#ppt_h/2"/>
                                              </p:val>
                                            </p:tav>
                                            <p:tav tm="100000">
                                              <p:val>
                                                <p:strVal val="#ppt_y"/>
                                              </p:val>
                                            </p:tav>
                                          </p:tavLst>
                                        </p:anim>
                                      </p:childTnLst>
                                    </p:cTn>
                                  </p:par>
                                  <p:par>
                                    <p:cTn id="40" presetID="22" presetClass="entr" presetSubtype="1" fill="hold" grpId="0" nodeType="withEffect">
                                      <p:stCondLst>
                                        <p:cond delay="250"/>
                                      </p:stCondLst>
                                      <p:childTnLst>
                                        <p:set>
                                          <p:cBhvr>
                                            <p:cTn id="41" dur="1" fill="hold">
                                              <p:stCondLst>
                                                <p:cond delay="0"/>
                                              </p:stCondLst>
                                            </p:cTn>
                                            <p:tgtEl>
                                              <p:spTgt spid="50"/>
                                            </p:tgtEl>
                                            <p:attrNameLst>
                                              <p:attrName>style.visibility</p:attrName>
                                            </p:attrNameLst>
                                          </p:cBhvr>
                                          <p:to>
                                            <p:strVal val="visible"/>
                                          </p:to>
                                        </p:set>
                                        <p:animEffect transition="in" filter="wipe(up)">
                                          <p:cBhvr>
                                            <p:cTn id="42" dur="500"/>
                                            <p:tgtEl>
                                              <p:spTgt spid="50"/>
                                            </p:tgtEl>
                                          </p:cBhvr>
                                        </p:animEffect>
                                      </p:childTnLst>
                                    </p:cTn>
                                  </p:par>
                                </p:childTnLst>
                              </p:cTn>
                            </p:par>
                            <p:par>
                              <p:cTn id="43" fill="hold">
                                <p:stCondLst>
                                  <p:cond delay="7000"/>
                                </p:stCondLst>
                                <p:childTnLst>
                                  <p:par>
                                    <p:cTn id="44" presetID="2" presetClass="entr" presetSubtype="1" fill="hold" nodeType="afterEffect">
                                      <p:stCondLst>
                                        <p:cond delay="0"/>
                                      </p:stCondLst>
                                      <p:childTnLst>
                                        <p:set>
                                          <p:cBhvr>
                                            <p:cTn id="45" dur="1" fill="hold">
                                              <p:stCondLst>
                                                <p:cond delay="0"/>
                                              </p:stCondLst>
                                            </p:cTn>
                                            <p:tgtEl>
                                              <p:spTgt spid="59"/>
                                            </p:tgtEl>
                                            <p:attrNameLst>
                                              <p:attrName>style.visibility</p:attrName>
                                            </p:attrNameLst>
                                          </p:cBhvr>
                                          <p:to>
                                            <p:strVal val="visible"/>
                                          </p:to>
                                        </p:set>
                                        <p:anim calcmode="lin" valueType="num">
                                          <p:cBhvr additive="base">
                                            <p:cTn id="46" dur="750" fill="hold"/>
                                            <p:tgtEl>
                                              <p:spTgt spid="59"/>
                                            </p:tgtEl>
                                            <p:attrNameLst>
                                              <p:attrName>ppt_x</p:attrName>
                                            </p:attrNameLst>
                                          </p:cBhvr>
                                          <p:tavLst>
                                            <p:tav tm="0">
                                              <p:val>
                                                <p:strVal val="#ppt_x"/>
                                              </p:val>
                                            </p:tav>
                                            <p:tav tm="100000">
                                              <p:val>
                                                <p:strVal val="#ppt_x"/>
                                              </p:val>
                                            </p:tav>
                                          </p:tavLst>
                                        </p:anim>
                                        <p:anim calcmode="lin" valueType="num">
                                          <p:cBhvr additive="base">
                                            <p:cTn id="47" dur="750" fill="hold"/>
                                            <p:tgtEl>
                                              <p:spTgt spid="59"/>
                                            </p:tgtEl>
                                            <p:attrNameLst>
                                              <p:attrName>ppt_y</p:attrName>
                                            </p:attrNameLst>
                                          </p:cBhvr>
                                          <p:tavLst>
                                            <p:tav tm="0">
                                              <p:val>
                                                <p:strVal val="0-#ppt_h/2"/>
                                              </p:val>
                                            </p:tav>
                                            <p:tav tm="100000">
                                              <p:val>
                                                <p:strVal val="#ppt_y"/>
                                              </p:val>
                                            </p:tav>
                                          </p:tavLst>
                                        </p:anim>
                                      </p:childTnLst>
                                    </p:cTn>
                                  </p:par>
                                  <p:par>
                                    <p:cTn id="48" presetID="22" presetClass="entr" presetSubtype="1" fill="hold" grpId="0" nodeType="withEffect">
                                      <p:stCondLst>
                                        <p:cond delay="250"/>
                                      </p:stCondLst>
                                      <p:childTnLst>
                                        <p:set>
                                          <p:cBhvr>
                                            <p:cTn id="49" dur="1" fill="hold">
                                              <p:stCondLst>
                                                <p:cond delay="0"/>
                                              </p:stCondLst>
                                            </p:cTn>
                                            <p:tgtEl>
                                              <p:spTgt spid="51"/>
                                            </p:tgtEl>
                                            <p:attrNameLst>
                                              <p:attrName>style.visibility</p:attrName>
                                            </p:attrNameLst>
                                          </p:cBhvr>
                                          <p:to>
                                            <p:strVal val="visible"/>
                                          </p:to>
                                        </p:set>
                                        <p:animEffect transition="in" filter="wipe(up)">
                                          <p:cBhvr>
                                            <p:cTn id="50" dur="500"/>
                                            <p:tgtEl>
                                              <p:spTgt spid="51"/>
                                            </p:tgtEl>
                                          </p:cBhvr>
                                        </p:animEffect>
                                      </p:childTnLst>
                                    </p:cTn>
                                  </p:par>
                                </p:childTnLst>
                              </p:cTn>
                            </p:par>
                            <p:par>
                              <p:cTn id="51" fill="hold">
                                <p:stCondLst>
                                  <p:cond delay="7750"/>
                                </p:stCondLst>
                                <p:childTnLst>
                                  <p:par>
                                    <p:cTn id="52" presetID="2" presetClass="entr" presetSubtype="1" fill="hold" nodeType="afterEffect">
                                      <p:stCondLst>
                                        <p:cond delay="0"/>
                                      </p:stCondLst>
                                      <p:childTnLst>
                                        <p:set>
                                          <p:cBhvr>
                                            <p:cTn id="53" dur="1" fill="hold">
                                              <p:stCondLst>
                                                <p:cond delay="0"/>
                                              </p:stCondLst>
                                            </p:cTn>
                                            <p:tgtEl>
                                              <p:spTgt spid="62"/>
                                            </p:tgtEl>
                                            <p:attrNameLst>
                                              <p:attrName>style.visibility</p:attrName>
                                            </p:attrNameLst>
                                          </p:cBhvr>
                                          <p:to>
                                            <p:strVal val="visible"/>
                                          </p:to>
                                        </p:set>
                                        <p:anim calcmode="lin" valueType="num">
                                          <p:cBhvr additive="base">
                                            <p:cTn id="54" dur="750" fill="hold"/>
                                            <p:tgtEl>
                                              <p:spTgt spid="62"/>
                                            </p:tgtEl>
                                            <p:attrNameLst>
                                              <p:attrName>ppt_x</p:attrName>
                                            </p:attrNameLst>
                                          </p:cBhvr>
                                          <p:tavLst>
                                            <p:tav tm="0">
                                              <p:val>
                                                <p:strVal val="#ppt_x"/>
                                              </p:val>
                                            </p:tav>
                                            <p:tav tm="100000">
                                              <p:val>
                                                <p:strVal val="#ppt_x"/>
                                              </p:val>
                                            </p:tav>
                                          </p:tavLst>
                                        </p:anim>
                                        <p:anim calcmode="lin" valueType="num">
                                          <p:cBhvr additive="base">
                                            <p:cTn id="55" dur="750" fill="hold"/>
                                            <p:tgtEl>
                                              <p:spTgt spid="62"/>
                                            </p:tgtEl>
                                            <p:attrNameLst>
                                              <p:attrName>ppt_y</p:attrName>
                                            </p:attrNameLst>
                                          </p:cBhvr>
                                          <p:tavLst>
                                            <p:tav tm="0">
                                              <p:val>
                                                <p:strVal val="0-#ppt_h/2"/>
                                              </p:val>
                                            </p:tav>
                                            <p:tav tm="100000">
                                              <p:val>
                                                <p:strVal val="#ppt_y"/>
                                              </p:val>
                                            </p:tav>
                                          </p:tavLst>
                                        </p:anim>
                                      </p:childTnLst>
                                    </p:cTn>
                                  </p:par>
                                  <p:par>
                                    <p:cTn id="56" presetID="22" presetClass="entr" presetSubtype="1" fill="hold" grpId="0" nodeType="withEffect">
                                      <p:stCondLst>
                                        <p:cond delay="250"/>
                                      </p:stCondLst>
                                      <p:childTnLst>
                                        <p:set>
                                          <p:cBhvr>
                                            <p:cTn id="57" dur="1" fill="hold">
                                              <p:stCondLst>
                                                <p:cond delay="0"/>
                                              </p:stCondLst>
                                            </p:cTn>
                                            <p:tgtEl>
                                              <p:spTgt spid="52"/>
                                            </p:tgtEl>
                                            <p:attrNameLst>
                                              <p:attrName>style.visibility</p:attrName>
                                            </p:attrNameLst>
                                          </p:cBhvr>
                                          <p:to>
                                            <p:strVal val="visible"/>
                                          </p:to>
                                        </p:set>
                                        <p:animEffect transition="in" filter="wipe(up)">
                                          <p:cBhvr>
                                            <p:cTn id="58" dur="500"/>
                                            <p:tgtEl>
                                              <p:spTgt spid="52"/>
                                            </p:tgtEl>
                                          </p:cBhvr>
                                        </p:animEffect>
                                      </p:childTnLst>
                                    </p:cTn>
                                  </p:par>
                                </p:childTnLst>
                              </p:cTn>
                            </p:par>
                            <p:par>
                              <p:cTn id="59" fill="hold">
                                <p:stCondLst>
                                  <p:cond delay="8500"/>
                                </p:stCondLst>
                                <p:childTnLst>
                                  <p:par>
                                    <p:cTn id="60" presetID="2" presetClass="entr" presetSubtype="1" fill="hold" nodeType="afterEffect">
                                      <p:stCondLst>
                                        <p:cond delay="0"/>
                                      </p:stCondLst>
                                      <p:childTnLst>
                                        <p:set>
                                          <p:cBhvr>
                                            <p:cTn id="61" dur="1" fill="hold">
                                              <p:stCondLst>
                                                <p:cond delay="0"/>
                                              </p:stCondLst>
                                            </p:cTn>
                                            <p:tgtEl>
                                              <p:spTgt spid="94"/>
                                            </p:tgtEl>
                                            <p:attrNameLst>
                                              <p:attrName>style.visibility</p:attrName>
                                            </p:attrNameLst>
                                          </p:cBhvr>
                                          <p:to>
                                            <p:strVal val="visible"/>
                                          </p:to>
                                        </p:set>
                                        <p:anim calcmode="lin" valueType="num">
                                          <p:cBhvr additive="base">
                                            <p:cTn id="62" dur="750" fill="hold"/>
                                            <p:tgtEl>
                                              <p:spTgt spid="94"/>
                                            </p:tgtEl>
                                            <p:attrNameLst>
                                              <p:attrName>ppt_x</p:attrName>
                                            </p:attrNameLst>
                                          </p:cBhvr>
                                          <p:tavLst>
                                            <p:tav tm="0">
                                              <p:val>
                                                <p:strVal val="#ppt_x"/>
                                              </p:val>
                                            </p:tav>
                                            <p:tav tm="100000">
                                              <p:val>
                                                <p:strVal val="#ppt_x"/>
                                              </p:val>
                                            </p:tav>
                                          </p:tavLst>
                                        </p:anim>
                                        <p:anim calcmode="lin" valueType="num">
                                          <p:cBhvr additive="base">
                                            <p:cTn id="63" dur="750" fill="hold"/>
                                            <p:tgtEl>
                                              <p:spTgt spid="94"/>
                                            </p:tgtEl>
                                            <p:attrNameLst>
                                              <p:attrName>ppt_y</p:attrName>
                                            </p:attrNameLst>
                                          </p:cBhvr>
                                          <p:tavLst>
                                            <p:tav tm="0">
                                              <p:val>
                                                <p:strVal val="0-#ppt_h/2"/>
                                              </p:val>
                                            </p:tav>
                                            <p:tav tm="100000">
                                              <p:val>
                                                <p:strVal val="#ppt_y"/>
                                              </p:val>
                                            </p:tav>
                                          </p:tavLst>
                                        </p:anim>
                                      </p:childTnLst>
                                    </p:cTn>
                                  </p:par>
                                  <p:par>
                                    <p:cTn id="64" presetID="22" presetClass="entr" presetSubtype="1" fill="hold" grpId="0" nodeType="withEffect">
                                      <p:stCondLst>
                                        <p:cond delay="250"/>
                                      </p:stCondLst>
                                      <p:childTnLst>
                                        <p:set>
                                          <p:cBhvr>
                                            <p:cTn id="65" dur="1" fill="hold">
                                              <p:stCondLst>
                                                <p:cond delay="0"/>
                                              </p:stCondLst>
                                            </p:cTn>
                                            <p:tgtEl>
                                              <p:spTgt spid="54"/>
                                            </p:tgtEl>
                                            <p:attrNameLst>
                                              <p:attrName>style.visibility</p:attrName>
                                            </p:attrNameLst>
                                          </p:cBhvr>
                                          <p:to>
                                            <p:strVal val="visible"/>
                                          </p:to>
                                        </p:set>
                                        <p:animEffect transition="in" filter="wipe(up)">
                                          <p:cBhvr>
                                            <p:cTn id="66" dur="500"/>
                                            <p:tgtEl>
                                              <p:spTgt spid="54"/>
                                            </p:tgtEl>
                                          </p:cBhvr>
                                        </p:animEffect>
                                      </p:childTnLst>
                                    </p:cTn>
                                  </p:par>
                                </p:childTnLst>
                              </p:cTn>
                            </p:par>
                            <p:par>
                              <p:cTn id="67" fill="hold">
                                <p:stCondLst>
                                  <p:cond delay="9250"/>
                                </p:stCondLst>
                                <p:childTnLst>
                                  <p:par>
                                    <p:cTn id="68" presetID="2" presetClass="entr" presetSubtype="1" fill="hold" nodeType="afterEffect">
                                      <p:stCondLst>
                                        <p:cond delay="0"/>
                                      </p:stCondLst>
                                      <p:childTnLst>
                                        <p:set>
                                          <p:cBhvr>
                                            <p:cTn id="69" dur="1" fill="hold">
                                              <p:stCondLst>
                                                <p:cond delay="0"/>
                                              </p:stCondLst>
                                            </p:cTn>
                                            <p:tgtEl>
                                              <p:spTgt spid="97"/>
                                            </p:tgtEl>
                                            <p:attrNameLst>
                                              <p:attrName>style.visibility</p:attrName>
                                            </p:attrNameLst>
                                          </p:cBhvr>
                                          <p:to>
                                            <p:strVal val="visible"/>
                                          </p:to>
                                        </p:set>
                                        <p:anim calcmode="lin" valueType="num">
                                          <p:cBhvr additive="base">
                                            <p:cTn id="70" dur="750" fill="hold"/>
                                            <p:tgtEl>
                                              <p:spTgt spid="97"/>
                                            </p:tgtEl>
                                            <p:attrNameLst>
                                              <p:attrName>ppt_x</p:attrName>
                                            </p:attrNameLst>
                                          </p:cBhvr>
                                          <p:tavLst>
                                            <p:tav tm="0">
                                              <p:val>
                                                <p:strVal val="#ppt_x"/>
                                              </p:val>
                                            </p:tav>
                                            <p:tav tm="100000">
                                              <p:val>
                                                <p:strVal val="#ppt_x"/>
                                              </p:val>
                                            </p:tav>
                                          </p:tavLst>
                                        </p:anim>
                                        <p:anim calcmode="lin" valueType="num">
                                          <p:cBhvr additive="base">
                                            <p:cTn id="71" dur="750" fill="hold"/>
                                            <p:tgtEl>
                                              <p:spTgt spid="97"/>
                                            </p:tgtEl>
                                            <p:attrNameLst>
                                              <p:attrName>ppt_y</p:attrName>
                                            </p:attrNameLst>
                                          </p:cBhvr>
                                          <p:tavLst>
                                            <p:tav tm="0">
                                              <p:val>
                                                <p:strVal val="0-#ppt_h/2"/>
                                              </p:val>
                                            </p:tav>
                                            <p:tav tm="100000">
                                              <p:val>
                                                <p:strVal val="#ppt_y"/>
                                              </p:val>
                                            </p:tav>
                                          </p:tavLst>
                                        </p:anim>
                                      </p:childTnLst>
                                    </p:cTn>
                                  </p:par>
                                  <p:par>
                                    <p:cTn id="72" presetID="22" presetClass="entr" presetSubtype="1" fill="hold" grpId="0" nodeType="withEffect">
                                      <p:stCondLst>
                                        <p:cond delay="250"/>
                                      </p:stCondLst>
                                      <p:childTnLst>
                                        <p:set>
                                          <p:cBhvr>
                                            <p:cTn id="73" dur="1" fill="hold">
                                              <p:stCondLst>
                                                <p:cond delay="0"/>
                                              </p:stCondLst>
                                            </p:cTn>
                                            <p:tgtEl>
                                              <p:spTgt spid="55"/>
                                            </p:tgtEl>
                                            <p:attrNameLst>
                                              <p:attrName>style.visibility</p:attrName>
                                            </p:attrNameLst>
                                          </p:cBhvr>
                                          <p:to>
                                            <p:strVal val="visible"/>
                                          </p:to>
                                        </p:set>
                                        <p:animEffect transition="in" filter="wipe(up)">
                                          <p:cBhvr>
                                            <p:cTn id="74"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P spid="19" grpId="0"/>
          <p:bldP spid="49" grpId="0" animBg="1"/>
          <p:bldP spid="50" grpId="0"/>
          <p:bldP spid="51" grpId="0"/>
          <p:bldP spid="52" grpId="0"/>
          <p:bldP spid="54" grpId="0"/>
          <p:bldP spid="55"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3" y="-27385"/>
            <a:ext cx="12192000" cy="6885383"/>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0" y="-27384"/>
            <a:ext cx="12195174"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标题 4"/>
          <p:cNvSpPr txBox="1">
            <a:spLocks/>
          </p:cNvSpPr>
          <p:nvPr/>
        </p:nvSpPr>
        <p:spPr>
          <a:xfrm>
            <a:off x="4657427" y="2408312"/>
            <a:ext cx="2520280" cy="94868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3600" b="1">
                <a:solidFill>
                  <a:srgbClr val="5C6D7D"/>
                </a:solidFill>
                <a:latin typeface="微软雅黑" panose="020B0503020204020204" pitchFamily="34" charset="-122"/>
                <a:ea typeface="微软雅黑" panose="020B0503020204020204" pitchFamily="34" charset="-122"/>
              </a:rPr>
              <a:t>PART 3</a:t>
            </a:r>
            <a:endParaRPr lang="en-US" altLang="zh-CN" sz="3600" b="1" dirty="0">
              <a:solidFill>
                <a:srgbClr val="5C6D7D"/>
              </a:solidFill>
              <a:latin typeface="微软雅黑" panose="020B0503020204020204" pitchFamily="34" charset="-122"/>
              <a:ea typeface="微软雅黑" panose="020B0503020204020204" pitchFamily="34" charset="-122"/>
            </a:endParaRPr>
          </a:p>
        </p:txBody>
      </p:sp>
      <p:sp>
        <p:nvSpPr>
          <p:cNvPr id="79" name="标题 4"/>
          <p:cNvSpPr txBox="1">
            <a:spLocks/>
          </p:cNvSpPr>
          <p:nvPr/>
        </p:nvSpPr>
        <p:spPr>
          <a:xfrm>
            <a:off x="4657427" y="1628800"/>
            <a:ext cx="5040560" cy="110670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5400" b="1">
                <a:solidFill>
                  <a:srgbClr val="5C6D7D"/>
                </a:solidFill>
                <a:latin typeface="微软雅黑" panose="020B0503020204020204" pitchFamily="34" charset="-122"/>
                <a:ea typeface="微软雅黑" panose="020B0503020204020204" pitchFamily="34" charset="-122"/>
              </a:rPr>
              <a:t>方案拟定</a:t>
            </a:r>
            <a:endParaRPr lang="en-US" altLang="zh-CN" sz="5400" b="1" dirty="0">
              <a:solidFill>
                <a:srgbClr val="5C6D7D"/>
              </a:solidFill>
              <a:latin typeface="微软雅黑" panose="020B0503020204020204" pitchFamily="34" charset="-122"/>
              <a:ea typeface="微软雅黑" panose="020B0503020204020204" pitchFamily="34" charset="-122"/>
            </a:endParaRPr>
          </a:p>
        </p:txBody>
      </p:sp>
      <p:sp>
        <p:nvSpPr>
          <p:cNvPr id="80" name="燕尾形 11"/>
          <p:cNvSpPr>
            <a:spLocks noChangeArrowheads="1"/>
          </p:cNvSpPr>
          <p:nvPr/>
        </p:nvSpPr>
        <p:spPr bwMode="auto">
          <a:xfrm>
            <a:off x="9121923" y="2060848"/>
            <a:ext cx="432048" cy="864542"/>
          </a:xfrm>
          <a:prstGeom prst="chevron">
            <a:avLst>
              <a:gd name="adj" fmla="val 71727"/>
            </a:avLst>
          </a:prstGeom>
          <a:solidFill>
            <a:srgbClr val="5C6D7D">
              <a:alpha val="78824"/>
            </a:srgbClr>
          </a:solidFill>
          <a:ln>
            <a:noFill/>
          </a:ln>
        </p:spPr>
        <p:txBody>
          <a:bodyPr/>
          <a:lstStyle/>
          <a:p>
            <a:endParaRPr lang="zh-CN" altLang="zh-CN">
              <a:solidFill>
                <a:srgbClr val="5C6D7D"/>
              </a:solidFill>
              <a:latin typeface="Calibri" pitchFamily="34" charset="0"/>
              <a:sym typeface="宋体" pitchFamily="2" charset="-122"/>
            </a:endParaRPr>
          </a:p>
        </p:txBody>
      </p:sp>
      <p:sp>
        <p:nvSpPr>
          <p:cNvPr id="81" name="燕尾形 11"/>
          <p:cNvSpPr>
            <a:spLocks noChangeArrowheads="1"/>
          </p:cNvSpPr>
          <p:nvPr/>
        </p:nvSpPr>
        <p:spPr bwMode="auto">
          <a:xfrm>
            <a:off x="9337947" y="2060848"/>
            <a:ext cx="432048" cy="864542"/>
          </a:xfrm>
          <a:prstGeom prst="chevron">
            <a:avLst>
              <a:gd name="adj" fmla="val 71727"/>
            </a:avLst>
          </a:prstGeom>
          <a:solidFill>
            <a:srgbClr val="5C6D7D">
              <a:alpha val="78824"/>
            </a:srgbClr>
          </a:solidFill>
          <a:ln>
            <a:noFill/>
          </a:ln>
        </p:spPr>
        <p:txBody>
          <a:bodyPr/>
          <a:lstStyle/>
          <a:p>
            <a:endParaRPr lang="zh-CN" altLang="zh-CN">
              <a:solidFill>
                <a:srgbClr val="5C6D7D"/>
              </a:solidFill>
              <a:latin typeface="Calibri" pitchFamily="34" charset="0"/>
              <a:sym typeface="宋体" pitchFamily="2" charset="-122"/>
            </a:endParaRPr>
          </a:p>
        </p:txBody>
      </p:sp>
      <p:sp>
        <p:nvSpPr>
          <p:cNvPr id="82" name="椭圆 81"/>
          <p:cNvSpPr/>
          <p:nvPr/>
        </p:nvSpPr>
        <p:spPr>
          <a:xfrm>
            <a:off x="5305499" y="3798310"/>
            <a:ext cx="187126" cy="187126"/>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3" name="矩形 82"/>
          <p:cNvSpPr/>
          <p:nvPr/>
        </p:nvSpPr>
        <p:spPr>
          <a:xfrm>
            <a:off x="5377507" y="3985437"/>
            <a:ext cx="45719" cy="529150"/>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4" name="椭圆 83"/>
          <p:cNvSpPr/>
          <p:nvPr/>
        </p:nvSpPr>
        <p:spPr>
          <a:xfrm>
            <a:off x="5305499" y="4466010"/>
            <a:ext cx="187126" cy="187126"/>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5" name="矩形 84"/>
          <p:cNvSpPr/>
          <p:nvPr/>
        </p:nvSpPr>
        <p:spPr>
          <a:xfrm>
            <a:off x="5377507" y="4653137"/>
            <a:ext cx="45719" cy="529150"/>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6" name="椭圆 85"/>
          <p:cNvSpPr/>
          <p:nvPr/>
        </p:nvSpPr>
        <p:spPr>
          <a:xfrm>
            <a:off x="5305499" y="5114082"/>
            <a:ext cx="187126" cy="187126"/>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9" name="标题 4"/>
          <p:cNvSpPr txBox="1">
            <a:spLocks/>
          </p:cNvSpPr>
          <p:nvPr/>
        </p:nvSpPr>
        <p:spPr>
          <a:xfrm>
            <a:off x="5665538" y="3573016"/>
            <a:ext cx="2258537" cy="6049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a:solidFill>
                  <a:srgbClr val="5C6D7D"/>
                </a:solidFill>
                <a:latin typeface="Adobe 黑体 Std R" panose="020B0400000000000000" pitchFamily="34" charset="-122"/>
                <a:ea typeface="Adobe 黑体 Std R" panose="020B0400000000000000" pitchFamily="34" charset="-122"/>
              </a:rPr>
              <a:t>整体机构组成</a:t>
            </a:r>
            <a:endParaRPr lang="en-US" altLang="zh-CN" sz="2400" b="1" dirty="0">
              <a:solidFill>
                <a:srgbClr val="5C6D7D"/>
              </a:solidFill>
              <a:latin typeface="Adobe 黑体 Std R" panose="020B0400000000000000" pitchFamily="34" charset="-122"/>
              <a:ea typeface="Adobe 黑体 Std R" panose="020B0400000000000000" pitchFamily="34" charset="-122"/>
            </a:endParaRPr>
          </a:p>
        </p:txBody>
      </p:sp>
      <p:sp>
        <p:nvSpPr>
          <p:cNvPr id="90" name="标题 4"/>
          <p:cNvSpPr txBox="1">
            <a:spLocks/>
          </p:cNvSpPr>
          <p:nvPr/>
        </p:nvSpPr>
        <p:spPr>
          <a:xfrm>
            <a:off x="5665539" y="4192164"/>
            <a:ext cx="2448272" cy="6049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a:solidFill>
                  <a:srgbClr val="5C6D7D"/>
                </a:solidFill>
                <a:latin typeface="Adobe 黑体 Std R" panose="020B0400000000000000" pitchFamily="34" charset="-122"/>
                <a:ea typeface="Adobe 黑体 Std R" panose="020B0400000000000000" pitchFamily="34" charset="-122"/>
              </a:rPr>
              <a:t>整体方案分析</a:t>
            </a:r>
            <a:endParaRPr lang="en-US" altLang="zh-CN" sz="2400" b="1" dirty="0">
              <a:solidFill>
                <a:srgbClr val="5C6D7D"/>
              </a:solidFill>
              <a:latin typeface="Adobe 黑体 Std R" panose="020B0400000000000000" pitchFamily="34" charset="-122"/>
              <a:ea typeface="Adobe 黑体 Std R" panose="020B0400000000000000" pitchFamily="34" charset="-122"/>
            </a:endParaRPr>
          </a:p>
        </p:txBody>
      </p:sp>
      <p:sp>
        <p:nvSpPr>
          <p:cNvPr id="91" name="标题 4"/>
          <p:cNvSpPr txBox="1">
            <a:spLocks/>
          </p:cNvSpPr>
          <p:nvPr/>
        </p:nvSpPr>
        <p:spPr>
          <a:xfrm>
            <a:off x="5665539" y="4840236"/>
            <a:ext cx="1872208" cy="6049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a:solidFill>
                  <a:srgbClr val="5C6D7D"/>
                </a:solidFill>
                <a:latin typeface="Adobe 黑体 Std R" panose="020B0400000000000000" pitchFamily="34" charset="-122"/>
                <a:ea typeface="Adobe 黑体 Std R" panose="020B0400000000000000" pitchFamily="34" charset="-122"/>
              </a:rPr>
              <a:t>人员分工</a:t>
            </a:r>
            <a:endParaRPr lang="en-US" altLang="zh-CN" sz="2400" b="1" dirty="0">
              <a:solidFill>
                <a:srgbClr val="5C6D7D"/>
              </a:solidFill>
              <a:latin typeface="Adobe 黑体 Std R" panose="020B0400000000000000" pitchFamily="34" charset="-122"/>
              <a:ea typeface="Adobe 黑体 Std R" panose="020B0400000000000000" pitchFamily="34" charset="-122"/>
            </a:endParaRPr>
          </a:p>
        </p:txBody>
      </p:sp>
      <p:sp>
        <p:nvSpPr>
          <p:cNvPr id="109" name="矩形 108"/>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569196" y="1671952"/>
            <a:ext cx="1685040" cy="1685040"/>
            <a:chOff x="2569196" y="1671952"/>
            <a:chExt cx="1685040" cy="1685040"/>
          </a:xfrm>
        </p:grpSpPr>
        <p:sp>
          <p:nvSpPr>
            <p:cNvPr id="94" name="椭圆 93"/>
            <p:cNvSpPr/>
            <p:nvPr/>
          </p:nvSpPr>
          <p:spPr>
            <a:xfrm>
              <a:off x="2569196" y="1671952"/>
              <a:ext cx="1685040" cy="1685040"/>
            </a:xfrm>
            <a:prstGeom prst="ellipse">
              <a:avLst/>
            </a:prstGeom>
            <a:no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nvGrpSpPr>
            <p:cNvPr id="27" name="组合 116"/>
            <p:cNvGrpSpPr>
              <a:grpSpLocks/>
            </p:cNvGrpSpPr>
            <p:nvPr/>
          </p:nvGrpSpPr>
          <p:grpSpPr bwMode="auto">
            <a:xfrm>
              <a:off x="2772760" y="1868182"/>
              <a:ext cx="1103629" cy="1292579"/>
              <a:chOff x="0" y="0"/>
              <a:chExt cx="1223776" cy="1433216"/>
            </a:xfrm>
            <a:solidFill>
              <a:srgbClr val="B4B7BE"/>
            </a:solidFill>
          </p:grpSpPr>
          <p:grpSp>
            <p:nvGrpSpPr>
              <p:cNvPr id="29" name="组合 111"/>
              <p:cNvGrpSpPr>
                <a:grpSpLocks/>
              </p:cNvGrpSpPr>
              <p:nvPr/>
            </p:nvGrpSpPr>
            <p:grpSpPr bwMode="auto">
              <a:xfrm>
                <a:off x="0" y="0"/>
                <a:ext cx="1223776" cy="1433216"/>
                <a:chOff x="0" y="0"/>
                <a:chExt cx="1223776" cy="1433216"/>
              </a:xfrm>
              <a:grpFill/>
            </p:grpSpPr>
            <p:sp>
              <p:nvSpPr>
                <p:cNvPr id="31" name="任意多边形 112"/>
                <p:cNvSpPr>
                  <a:spLocks noChangeArrowheads="1"/>
                </p:cNvSpPr>
                <p:nvPr/>
              </p:nvSpPr>
              <p:spPr bwMode="auto">
                <a:xfrm>
                  <a:off x="0" y="0"/>
                  <a:ext cx="1208988" cy="1208988"/>
                </a:xfrm>
                <a:custGeom>
                  <a:avLst/>
                  <a:gdLst>
                    <a:gd name="T0" fmla="*/ 604493 w 1208988"/>
                    <a:gd name="T1" fmla="*/ 172493 h 1208988"/>
                    <a:gd name="T2" fmla="*/ 172493 w 1208988"/>
                    <a:gd name="T3" fmla="*/ 604493 h 1208988"/>
                    <a:gd name="T4" fmla="*/ 604493 w 1208988"/>
                    <a:gd name="T5" fmla="*/ 1036493 h 1208988"/>
                    <a:gd name="T6" fmla="*/ 1036493 w 1208988"/>
                    <a:gd name="T7" fmla="*/ 604493 h 1208988"/>
                    <a:gd name="T8" fmla="*/ 604493 w 1208988"/>
                    <a:gd name="T9" fmla="*/ 172493 h 1208988"/>
                    <a:gd name="T10" fmla="*/ 604494 w 1208988"/>
                    <a:gd name="T11" fmla="*/ 0 h 1208988"/>
                    <a:gd name="T12" fmla="*/ 1208988 w 1208988"/>
                    <a:gd name="T13" fmla="*/ 604494 h 1208988"/>
                    <a:gd name="T14" fmla="*/ 604494 w 1208988"/>
                    <a:gd name="T15" fmla="*/ 1208988 h 1208988"/>
                    <a:gd name="T16" fmla="*/ 0 w 1208988"/>
                    <a:gd name="T17" fmla="*/ 604494 h 1208988"/>
                    <a:gd name="T18" fmla="*/ 604494 w 1208988"/>
                    <a:gd name="T19" fmla="*/ 0 h 120898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08988"/>
                    <a:gd name="T31" fmla="*/ 0 h 1208988"/>
                    <a:gd name="T32" fmla="*/ 1208988 w 1208988"/>
                    <a:gd name="T33" fmla="*/ 1208988 h 120898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08988" h="1208988">
                      <a:moveTo>
                        <a:pt x="604493" y="172493"/>
                      </a:moveTo>
                      <a:cubicBezTo>
                        <a:pt x="365906" y="172493"/>
                        <a:pt x="172493" y="365906"/>
                        <a:pt x="172493" y="604493"/>
                      </a:cubicBezTo>
                      <a:cubicBezTo>
                        <a:pt x="172493" y="843080"/>
                        <a:pt x="365906" y="1036493"/>
                        <a:pt x="604493" y="1036493"/>
                      </a:cubicBezTo>
                      <a:cubicBezTo>
                        <a:pt x="843080" y="1036493"/>
                        <a:pt x="1036493" y="843080"/>
                        <a:pt x="1036493" y="604493"/>
                      </a:cubicBezTo>
                      <a:cubicBezTo>
                        <a:pt x="1036493" y="365906"/>
                        <a:pt x="843080" y="172493"/>
                        <a:pt x="604493" y="172493"/>
                      </a:cubicBezTo>
                      <a:close/>
                      <a:moveTo>
                        <a:pt x="604494" y="0"/>
                      </a:moveTo>
                      <a:cubicBezTo>
                        <a:pt x="938347" y="0"/>
                        <a:pt x="1208988" y="270641"/>
                        <a:pt x="1208988" y="604494"/>
                      </a:cubicBezTo>
                      <a:cubicBezTo>
                        <a:pt x="1208988" y="938347"/>
                        <a:pt x="938347" y="1208988"/>
                        <a:pt x="604494" y="1208988"/>
                      </a:cubicBezTo>
                      <a:cubicBezTo>
                        <a:pt x="270641" y="1208988"/>
                        <a:pt x="0" y="938347"/>
                        <a:pt x="0" y="604494"/>
                      </a:cubicBezTo>
                      <a:cubicBezTo>
                        <a:pt x="0" y="270641"/>
                        <a:pt x="270641" y="0"/>
                        <a:pt x="604494" y="0"/>
                      </a:cubicBezTo>
                      <a:close/>
                    </a:path>
                  </a:pathLst>
                </a:custGeom>
                <a:solidFill>
                  <a:srgbClr val="5C6D7D"/>
                </a:solidFill>
                <a:ln w="25400">
                  <a:solidFill>
                    <a:srgbClr val="5C6D7D"/>
                  </a:solidFill>
                  <a:bevel/>
                  <a:headEnd/>
                  <a:tailEnd/>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sp>
              <p:nvSpPr>
                <p:cNvPr id="32" name="矩形 113"/>
                <p:cNvSpPr>
                  <a:spLocks noChangeArrowheads="1"/>
                </p:cNvSpPr>
                <p:nvPr/>
              </p:nvSpPr>
              <p:spPr bwMode="auto">
                <a:xfrm rot="2709662">
                  <a:off x="839707" y="1049147"/>
                  <a:ext cx="496626" cy="271512"/>
                </a:xfrm>
                <a:prstGeom prst="rect">
                  <a:avLst/>
                </a:prstGeom>
                <a:solidFill>
                  <a:srgbClr val="5C6D7D"/>
                </a:solidFill>
                <a:ln w="25400">
                  <a:solidFill>
                    <a:srgbClr val="5C6D7D"/>
                  </a:solidFill>
                  <a:bevel/>
                  <a:headEnd/>
                  <a:tailEnd/>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grpSp>
          <p:sp>
            <p:nvSpPr>
              <p:cNvPr id="30" name="矩形 115"/>
              <p:cNvSpPr>
                <a:spLocks noChangeArrowheads="1"/>
              </p:cNvSpPr>
              <p:nvPr/>
            </p:nvSpPr>
            <p:spPr bwMode="auto">
              <a:xfrm>
                <a:off x="403756" y="540994"/>
                <a:ext cx="432000" cy="144000"/>
              </a:xfrm>
              <a:prstGeom prst="rect">
                <a:avLst/>
              </a:prstGeom>
              <a:solidFill>
                <a:srgbClr val="5C6D7D"/>
              </a:solidFill>
              <a:ln w="25400">
                <a:solidFill>
                  <a:srgbClr val="5C6D7D"/>
                </a:solidFill>
                <a:bevel/>
                <a:headEnd/>
                <a:tailEnd/>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grpSp>
      </p:grpSp>
    </p:spTree>
    <p:extLst>
      <p:ext uri="{BB962C8B-B14F-4D97-AF65-F5344CB8AC3E}">
        <p14:creationId xmlns:p14="http://schemas.microsoft.com/office/powerpoint/2010/main" val="259254598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10"/>
                                        </p:tgtEl>
                                        <p:attrNameLst>
                                          <p:attrName>ppt_x</p:attrName>
                                          <p:attrName>ppt_y</p:attrName>
                                        </p:attrNameLst>
                                      </p:cBhvr>
                                      <p:rCtr x="54279" y="0"/>
                                    </p:animMotion>
                                  </p:childTnLst>
                                </p:cTn>
                              </p:par>
                            </p:childTnLst>
                          </p:cTn>
                        </p:par>
                        <p:par>
                          <p:cTn id="7" fill="hold">
                            <p:stCondLst>
                              <p:cond delay="1750"/>
                            </p:stCondLst>
                            <p:childTnLst>
                              <p:par>
                                <p:cTn id="8" presetID="53" presetClass="entr" presetSubtype="16" fill="hold"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childTnLst>
                          </p:cTn>
                        </p:par>
                        <p:par>
                          <p:cTn id="13" fill="hold">
                            <p:stCondLst>
                              <p:cond delay="225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79"/>
                                        </p:tgtEl>
                                        <p:attrNameLst>
                                          <p:attrName>style.visibility</p:attrName>
                                        </p:attrNameLst>
                                      </p:cBhvr>
                                      <p:to>
                                        <p:strVal val="visible"/>
                                      </p:to>
                                    </p:set>
                                    <p:anim calcmode="lin" valueType="num">
                                      <p:cBhvr>
                                        <p:cTn id="16" dur="500" fill="hold"/>
                                        <p:tgtEl>
                                          <p:spTgt spid="7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79"/>
                                        </p:tgtEl>
                                        <p:attrNameLst>
                                          <p:attrName>ppt_y</p:attrName>
                                        </p:attrNameLst>
                                      </p:cBhvr>
                                      <p:tavLst>
                                        <p:tav tm="0">
                                          <p:val>
                                            <p:strVal val="#ppt_y"/>
                                          </p:val>
                                        </p:tav>
                                        <p:tav tm="100000">
                                          <p:val>
                                            <p:strVal val="#ppt_y"/>
                                          </p:val>
                                        </p:tav>
                                      </p:tavLst>
                                    </p:anim>
                                    <p:anim calcmode="lin" valueType="num">
                                      <p:cBhvr>
                                        <p:cTn id="18" dur="500" fill="hold"/>
                                        <p:tgtEl>
                                          <p:spTgt spid="7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7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79"/>
                                        </p:tgtEl>
                                      </p:cBhvr>
                                    </p:animEffect>
                                  </p:childTnLst>
                                </p:cTn>
                              </p:par>
                            </p:childTnLst>
                          </p:cTn>
                        </p:par>
                        <p:par>
                          <p:cTn id="21" fill="hold">
                            <p:stCondLst>
                              <p:cond delay="29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78"/>
                                        </p:tgtEl>
                                        <p:attrNameLst>
                                          <p:attrName>style.visibility</p:attrName>
                                        </p:attrNameLst>
                                      </p:cBhvr>
                                      <p:to>
                                        <p:strVal val="visible"/>
                                      </p:to>
                                    </p:set>
                                    <p:anim calcmode="lin" valueType="num">
                                      <p:cBhvr>
                                        <p:cTn id="24" dur="500" fill="hold"/>
                                        <p:tgtEl>
                                          <p:spTgt spid="7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78"/>
                                        </p:tgtEl>
                                        <p:attrNameLst>
                                          <p:attrName>ppt_y</p:attrName>
                                        </p:attrNameLst>
                                      </p:cBhvr>
                                      <p:tavLst>
                                        <p:tav tm="0">
                                          <p:val>
                                            <p:strVal val="#ppt_y"/>
                                          </p:val>
                                        </p:tav>
                                        <p:tav tm="100000">
                                          <p:val>
                                            <p:strVal val="#ppt_y"/>
                                          </p:val>
                                        </p:tav>
                                      </p:tavLst>
                                    </p:anim>
                                    <p:anim calcmode="lin" valueType="num">
                                      <p:cBhvr>
                                        <p:cTn id="26" dur="500" fill="hold"/>
                                        <p:tgtEl>
                                          <p:spTgt spid="7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7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78"/>
                                        </p:tgtEl>
                                      </p:cBhvr>
                                    </p:animEffect>
                                  </p:childTnLst>
                                </p:cTn>
                              </p:par>
                              <p:par>
                                <p:cTn id="29" presetID="42" presetClass="entr" presetSubtype="0" fill="hold" grpId="0" nodeType="withEffect">
                                  <p:stCondLst>
                                    <p:cond delay="0"/>
                                  </p:stCondLst>
                                  <p:childTnLst>
                                    <p:set>
                                      <p:cBhvr>
                                        <p:cTn id="30" dur="1" fill="hold">
                                          <p:stCondLst>
                                            <p:cond delay="0"/>
                                          </p:stCondLst>
                                        </p:cTn>
                                        <p:tgtEl>
                                          <p:spTgt spid="80"/>
                                        </p:tgtEl>
                                        <p:attrNameLst>
                                          <p:attrName>style.visibility</p:attrName>
                                        </p:attrNameLst>
                                      </p:cBhvr>
                                      <p:to>
                                        <p:strVal val="visible"/>
                                      </p:to>
                                    </p:set>
                                    <p:animEffect transition="in" filter="fade">
                                      <p:cBhvr>
                                        <p:cTn id="31" dur="1000"/>
                                        <p:tgtEl>
                                          <p:spTgt spid="80"/>
                                        </p:tgtEl>
                                      </p:cBhvr>
                                    </p:animEffect>
                                    <p:anim calcmode="lin" valueType="num">
                                      <p:cBhvr>
                                        <p:cTn id="32" dur="1000" fill="hold"/>
                                        <p:tgtEl>
                                          <p:spTgt spid="80"/>
                                        </p:tgtEl>
                                        <p:attrNameLst>
                                          <p:attrName>ppt_x</p:attrName>
                                        </p:attrNameLst>
                                      </p:cBhvr>
                                      <p:tavLst>
                                        <p:tav tm="0">
                                          <p:val>
                                            <p:strVal val="#ppt_x"/>
                                          </p:val>
                                        </p:tav>
                                        <p:tav tm="100000">
                                          <p:val>
                                            <p:strVal val="#ppt_x"/>
                                          </p:val>
                                        </p:tav>
                                      </p:tavLst>
                                    </p:anim>
                                    <p:anim calcmode="lin" valueType="num">
                                      <p:cBhvr>
                                        <p:cTn id="33" dur="1000" fill="hold"/>
                                        <p:tgtEl>
                                          <p:spTgt spid="80"/>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81"/>
                                        </p:tgtEl>
                                        <p:attrNameLst>
                                          <p:attrName>style.visibility</p:attrName>
                                        </p:attrNameLst>
                                      </p:cBhvr>
                                      <p:to>
                                        <p:strVal val="visible"/>
                                      </p:to>
                                    </p:set>
                                    <p:animEffect transition="in" filter="fade">
                                      <p:cBhvr>
                                        <p:cTn id="36" dur="1000"/>
                                        <p:tgtEl>
                                          <p:spTgt spid="81"/>
                                        </p:tgtEl>
                                      </p:cBhvr>
                                    </p:animEffect>
                                    <p:anim calcmode="lin" valueType="num">
                                      <p:cBhvr>
                                        <p:cTn id="37" dur="1000" fill="hold"/>
                                        <p:tgtEl>
                                          <p:spTgt spid="81"/>
                                        </p:tgtEl>
                                        <p:attrNameLst>
                                          <p:attrName>ppt_x</p:attrName>
                                        </p:attrNameLst>
                                      </p:cBhvr>
                                      <p:tavLst>
                                        <p:tav tm="0">
                                          <p:val>
                                            <p:strVal val="#ppt_x"/>
                                          </p:val>
                                        </p:tav>
                                        <p:tav tm="100000">
                                          <p:val>
                                            <p:strVal val="#ppt_x"/>
                                          </p:val>
                                        </p:tav>
                                      </p:tavLst>
                                    </p:anim>
                                    <p:anim calcmode="lin" valueType="num">
                                      <p:cBhvr>
                                        <p:cTn id="38" dur="1000" fill="hold"/>
                                        <p:tgtEl>
                                          <p:spTgt spid="81"/>
                                        </p:tgtEl>
                                        <p:attrNameLst>
                                          <p:attrName>ppt_y</p:attrName>
                                        </p:attrNameLst>
                                      </p:cBhvr>
                                      <p:tavLst>
                                        <p:tav tm="0">
                                          <p:val>
                                            <p:strVal val="#ppt_y+.1"/>
                                          </p:val>
                                        </p:tav>
                                        <p:tav tm="100000">
                                          <p:val>
                                            <p:strVal val="#ppt_y"/>
                                          </p:val>
                                        </p:tav>
                                      </p:tavLst>
                                    </p:anim>
                                  </p:childTnLst>
                                </p:cTn>
                              </p:par>
                            </p:childTnLst>
                          </p:cTn>
                        </p:par>
                        <p:par>
                          <p:cTn id="39" fill="hold">
                            <p:stCondLst>
                              <p:cond delay="3900"/>
                            </p:stCondLst>
                            <p:childTnLst>
                              <p:par>
                                <p:cTn id="40" presetID="10" presetClass="entr" presetSubtype="0" fill="hold" grpId="0" nodeType="afterEffect">
                                  <p:stCondLst>
                                    <p:cond delay="0"/>
                                  </p:stCondLst>
                                  <p:childTnLst>
                                    <p:set>
                                      <p:cBhvr>
                                        <p:cTn id="41" dur="1" fill="hold">
                                          <p:stCondLst>
                                            <p:cond delay="0"/>
                                          </p:stCondLst>
                                        </p:cTn>
                                        <p:tgtEl>
                                          <p:spTgt spid="82"/>
                                        </p:tgtEl>
                                        <p:attrNameLst>
                                          <p:attrName>style.visibility</p:attrName>
                                        </p:attrNameLst>
                                      </p:cBhvr>
                                      <p:to>
                                        <p:strVal val="visible"/>
                                      </p:to>
                                    </p:set>
                                    <p:animEffect transition="in" filter="fade">
                                      <p:cBhvr>
                                        <p:cTn id="42" dur="500"/>
                                        <p:tgtEl>
                                          <p:spTgt spid="82"/>
                                        </p:tgtEl>
                                      </p:cBhvr>
                                    </p:animEffect>
                                  </p:childTnLst>
                                </p:cTn>
                              </p:par>
                            </p:childTnLst>
                          </p:cTn>
                        </p:par>
                        <p:par>
                          <p:cTn id="43" fill="hold">
                            <p:stCondLst>
                              <p:cond delay="4400"/>
                            </p:stCondLst>
                            <p:childTnLst>
                              <p:par>
                                <p:cTn id="44" presetID="41" presetClass="entr" presetSubtype="0" fill="hold" grpId="0" nodeType="afterEffect">
                                  <p:stCondLst>
                                    <p:cond delay="0"/>
                                  </p:stCondLst>
                                  <p:iterate type="lt">
                                    <p:tmPct val="10000"/>
                                  </p:iterate>
                                  <p:childTnLst>
                                    <p:set>
                                      <p:cBhvr>
                                        <p:cTn id="45" dur="1" fill="hold">
                                          <p:stCondLst>
                                            <p:cond delay="0"/>
                                          </p:stCondLst>
                                        </p:cTn>
                                        <p:tgtEl>
                                          <p:spTgt spid="89"/>
                                        </p:tgtEl>
                                        <p:attrNameLst>
                                          <p:attrName>style.visibility</p:attrName>
                                        </p:attrNameLst>
                                      </p:cBhvr>
                                      <p:to>
                                        <p:strVal val="visible"/>
                                      </p:to>
                                    </p:set>
                                    <p:anim calcmode="lin" valueType="num">
                                      <p:cBhvr>
                                        <p:cTn id="46" dur="500" fill="hold"/>
                                        <p:tgtEl>
                                          <p:spTgt spid="89"/>
                                        </p:tgtEl>
                                        <p:attrNameLst>
                                          <p:attrName>ppt_x</p:attrName>
                                        </p:attrNameLst>
                                      </p:cBhvr>
                                      <p:tavLst>
                                        <p:tav tm="0">
                                          <p:val>
                                            <p:strVal val="#ppt_x"/>
                                          </p:val>
                                        </p:tav>
                                        <p:tav tm="50000">
                                          <p:val>
                                            <p:strVal val="#ppt_x+.1"/>
                                          </p:val>
                                        </p:tav>
                                        <p:tav tm="100000">
                                          <p:val>
                                            <p:strVal val="#ppt_x"/>
                                          </p:val>
                                        </p:tav>
                                      </p:tavLst>
                                    </p:anim>
                                    <p:anim calcmode="lin" valueType="num">
                                      <p:cBhvr>
                                        <p:cTn id="47" dur="500" fill="hold"/>
                                        <p:tgtEl>
                                          <p:spTgt spid="89"/>
                                        </p:tgtEl>
                                        <p:attrNameLst>
                                          <p:attrName>ppt_y</p:attrName>
                                        </p:attrNameLst>
                                      </p:cBhvr>
                                      <p:tavLst>
                                        <p:tav tm="0">
                                          <p:val>
                                            <p:strVal val="#ppt_y"/>
                                          </p:val>
                                        </p:tav>
                                        <p:tav tm="100000">
                                          <p:val>
                                            <p:strVal val="#ppt_y"/>
                                          </p:val>
                                        </p:tav>
                                      </p:tavLst>
                                    </p:anim>
                                    <p:anim calcmode="lin" valueType="num">
                                      <p:cBhvr>
                                        <p:cTn id="48" dur="500" fill="hold"/>
                                        <p:tgtEl>
                                          <p:spTgt spid="89"/>
                                        </p:tgtEl>
                                        <p:attrNameLst>
                                          <p:attrName>ppt_h</p:attrName>
                                        </p:attrNameLst>
                                      </p:cBhvr>
                                      <p:tavLst>
                                        <p:tav tm="0">
                                          <p:val>
                                            <p:strVal val="#ppt_h/10"/>
                                          </p:val>
                                        </p:tav>
                                        <p:tav tm="50000">
                                          <p:val>
                                            <p:strVal val="#ppt_h+.01"/>
                                          </p:val>
                                        </p:tav>
                                        <p:tav tm="100000">
                                          <p:val>
                                            <p:strVal val="#ppt_h"/>
                                          </p:val>
                                        </p:tav>
                                      </p:tavLst>
                                    </p:anim>
                                    <p:anim calcmode="lin" valueType="num">
                                      <p:cBhvr>
                                        <p:cTn id="49" dur="500" fill="hold"/>
                                        <p:tgtEl>
                                          <p:spTgt spid="89"/>
                                        </p:tgtEl>
                                        <p:attrNameLst>
                                          <p:attrName>ppt_w</p:attrName>
                                        </p:attrNameLst>
                                      </p:cBhvr>
                                      <p:tavLst>
                                        <p:tav tm="0">
                                          <p:val>
                                            <p:strVal val="#ppt_w/10"/>
                                          </p:val>
                                        </p:tav>
                                        <p:tav tm="50000">
                                          <p:val>
                                            <p:strVal val="#ppt_w+.01"/>
                                          </p:val>
                                        </p:tav>
                                        <p:tav tm="100000">
                                          <p:val>
                                            <p:strVal val="#ppt_w"/>
                                          </p:val>
                                        </p:tav>
                                      </p:tavLst>
                                    </p:anim>
                                    <p:animEffect transition="in" filter="fade">
                                      <p:cBhvr>
                                        <p:cTn id="50" dur="500" tmFilter="0,0; .5, 1; 1, 1"/>
                                        <p:tgtEl>
                                          <p:spTgt spid="89"/>
                                        </p:tgtEl>
                                      </p:cBhvr>
                                    </p:animEffect>
                                  </p:childTnLst>
                                </p:cTn>
                              </p:par>
                            </p:childTnLst>
                          </p:cTn>
                        </p:par>
                        <p:par>
                          <p:cTn id="51" fill="hold">
                            <p:stCondLst>
                              <p:cond delay="5150"/>
                            </p:stCondLst>
                            <p:childTnLst>
                              <p:par>
                                <p:cTn id="52" presetID="22" presetClass="entr" presetSubtype="4" fill="hold" grpId="0" nodeType="afterEffect">
                                  <p:stCondLst>
                                    <p:cond delay="0"/>
                                  </p:stCondLst>
                                  <p:childTnLst>
                                    <p:set>
                                      <p:cBhvr>
                                        <p:cTn id="53" dur="1" fill="hold">
                                          <p:stCondLst>
                                            <p:cond delay="0"/>
                                          </p:stCondLst>
                                        </p:cTn>
                                        <p:tgtEl>
                                          <p:spTgt spid="83"/>
                                        </p:tgtEl>
                                        <p:attrNameLst>
                                          <p:attrName>style.visibility</p:attrName>
                                        </p:attrNameLst>
                                      </p:cBhvr>
                                      <p:to>
                                        <p:strVal val="visible"/>
                                      </p:to>
                                    </p:set>
                                    <p:animEffect transition="in" filter="wipe(down)">
                                      <p:cBhvr>
                                        <p:cTn id="54" dur="500"/>
                                        <p:tgtEl>
                                          <p:spTgt spid="83"/>
                                        </p:tgtEl>
                                      </p:cBhvr>
                                    </p:animEffect>
                                  </p:childTnLst>
                                </p:cTn>
                              </p:par>
                            </p:childTnLst>
                          </p:cTn>
                        </p:par>
                        <p:par>
                          <p:cTn id="55" fill="hold">
                            <p:stCondLst>
                              <p:cond delay="5650"/>
                            </p:stCondLst>
                            <p:childTnLst>
                              <p:par>
                                <p:cTn id="56" presetID="10" presetClass="entr" presetSubtype="0" fill="hold" grpId="0" nodeType="afterEffect">
                                  <p:stCondLst>
                                    <p:cond delay="0"/>
                                  </p:stCondLst>
                                  <p:childTnLst>
                                    <p:set>
                                      <p:cBhvr>
                                        <p:cTn id="57" dur="1" fill="hold">
                                          <p:stCondLst>
                                            <p:cond delay="0"/>
                                          </p:stCondLst>
                                        </p:cTn>
                                        <p:tgtEl>
                                          <p:spTgt spid="84"/>
                                        </p:tgtEl>
                                        <p:attrNameLst>
                                          <p:attrName>style.visibility</p:attrName>
                                        </p:attrNameLst>
                                      </p:cBhvr>
                                      <p:to>
                                        <p:strVal val="visible"/>
                                      </p:to>
                                    </p:set>
                                    <p:animEffect transition="in" filter="fade">
                                      <p:cBhvr>
                                        <p:cTn id="58" dur="500"/>
                                        <p:tgtEl>
                                          <p:spTgt spid="84"/>
                                        </p:tgtEl>
                                      </p:cBhvr>
                                    </p:animEffect>
                                  </p:childTnLst>
                                </p:cTn>
                              </p:par>
                            </p:childTnLst>
                          </p:cTn>
                        </p:par>
                        <p:par>
                          <p:cTn id="59" fill="hold">
                            <p:stCondLst>
                              <p:cond delay="6150"/>
                            </p:stCondLst>
                            <p:childTnLst>
                              <p:par>
                                <p:cTn id="60" presetID="41" presetClass="entr" presetSubtype="0" fill="hold" grpId="0" nodeType="afterEffect">
                                  <p:stCondLst>
                                    <p:cond delay="0"/>
                                  </p:stCondLst>
                                  <p:iterate type="lt">
                                    <p:tmPct val="10000"/>
                                  </p:iterate>
                                  <p:childTnLst>
                                    <p:set>
                                      <p:cBhvr>
                                        <p:cTn id="61" dur="1" fill="hold">
                                          <p:stCondLst>
                                            <p:cond delay="0"/>
                                          </p:stCondLst>
                                        </p:cTn>
                                        <p:tgtEl>
                                          <p:spTgt spid="90"/>
                                        </p:tgtEl>
                                        <p:attrNameLst>
                                          <p:attrName>style.visibility</p:attrName>
                                        </p:attrNameLst>
                                      </p:cBhvr>
                                      <p:to>
                                        <p:strVal val="visible"/>
                                      </p:to>
                                    </p:set>
                                    <p:anim calcmode="lin" valueType="num">
                                      <p:cBhvr>
                                        <p:cTn id="62" dur="500" fill="hold"/>
                                        <p:tgtEl>
                                          <p:spTgt spid="90"/>
                                        </p:tgtEl>
                                        <p:attrNameLst>
                                          <p:attrName>ppt_x</p:attrName>
                                        </p:attrNameLst>
                                      </p:cBhvr>
                                      <p:tavLst>
                                        <p:tav tm="0">
                                          <p:val>
                                            <p:strVal val="#ppt_x"/>
                                          </p:val>
                                        </p:tav>
                                        <p:tav tm="50000">
                                          <p:val>
                                            <p:strVal val="#ppt_x+.1"/>
                                          </p:val>
                                        </p:tav>
                                        <p:tav tm="100000">
                                          <p:val>
                                            <p:strVal val="#ppt_x"/>
                                          </p:val>
                                        </p:tav>
                                      </p:tavLst>
                                    </p:anim>
                                    <p:anim calcmode="lin" valueType="num">
                                      <p:cBhvr>
                                        <p:cTn id="63" dur="500" fill="hold"/>
                                        <p:tgtEl>
                                          <p:spTgt spid="90"/>
                                        </p:tgtEl>
                                        <p:attrNameLst>
                                          <p:attrName>ppt_y</p:attrName>
                                        </p:attrNameLst>
                                      </p:cBhvr>
                                      <p:tavLst>
                                        <p:tav tm="0">
                                          <p:val>
                                            <p:strVal val="#ppt_y"/>
                                          </p:val>
                                        </p:tav>
                                        <p:tav tm="100000">
                                          <p:val>
                                            <p:strVal val="#ppt_y"/>
                                          </p:val>
                                        </p:tav>
                                      </p:tavLst>
                                    </p:anim>
                                    <p:anim calcmode="lin" valueType="num">
                                      <p:cBhvr>
                                        <p:cTn id="64" dur="500" fill="hold"/>
                                        <p:tgtEl>
                                          <p:spTgt spid="90"/>
                                        </p:tgtEl>
                                        <p:attrNameLst>
                                          <p:attrName>ppt_h</p:attrName>
                                        </p:attrNameLst>
                                      </p:cBhvr>
                                      <p:tavLst>
                                        <p:tav tm="0">
                                          <p:val>
                                            <p:strVal val="#ppt_h/10"/>
                                          </p:val>
                                        </p:tav>
                                        <p:tav tm="50000">
                                          <p:val>
                                            <p:strVal val="#ppt_h+.01"/>
                                          </p:val>
                                        </p:tav>
                                        <p:tav tm="100000">
                                          <p:val>
                                            <p:strVal val="#ppt_h"/>
                                          </p:val>
                                        </p:tav>
                                      </p:tavLst>
                                    </p:anim>
                                    <p:anim calcmode="lin" valueType="num">
                                      <p:cBhvr>
                                        <p:cTn id="65" dur="500" fill="hold"/>
                                        <p:tgtEl>
                                          <p:spTgt spid="90"/>
                                        </p:tgtEl>
                                        <p:attrNameLst>
                                          <p:attrName>ppt_w</p:attrName>
                                        </p:attrNameLst>
                                      </p:cBhvr>
                                      <p:tavLst>
                                        <p:tav tm="0">
                                          <p:val>
                                            <p:strVal val="#ppt_w/10"/>
                                          </p:val>
                                        </p:tav>
                                        <p:tav tm="50000">
                                          <p:val>
                                            <p:strVal val="#ppt_w+.01"/>
                                          </p:val>
                                        </p:tav>
                                        <p:tav tm="100000">
                                          <p:val>
                                            <p:strVal val="#ppt_w"/>
                                          </p:val>
                                        </p:tav>
                                      </p:tavLst>
                                    </p:anim>
                                    <p:animEffect transition="in" filter="fade">
                                      <p:cBhvr>
                                        <p:cTn id="66" dur="500" tmFilter="0,0; .5, 1; 1, 1"/>
                                        <p:tgtEl>
                                          <p:spTgt spid="90"/>
                                        </p:tgtEl>
                                      </p:cBhvr>
                                    </p:animEffect>
                                  </p:childTnLst>
                                </p:cTn>
                              </p:par>
                            </p:childTnLst>
                          </p:cTn>
                        </p:par>
                        <p:par>
                          <p:cTn id="67" fill="hold">
                            <p:stCondLst>
                              <p:cond delay="6900"/>
                            </p:stCondLst>
                            <p:childTnLst>
                              <p:par>
                                <p:cTn id="68" presetID="22" presetClass="entr" presetSubtype="4" fill="hold" grpId="0" nodeType="afterEffect">
                                  <p:stCondLst>
                                    <p:cond delay="0"/>
                                  </p:stCondLst>
                                  <p:childTnLst>
                                    <p:set>
                                      <p:cBhvr>
                                        <p:cTn id="69" dur="1" fill="hold">
                                          <p:stCondLst>
                                            <p:cond delay="0"/>
                                          </p:stCondLst>
                                        </p:cTn>
                                        <p:tgtEl>
                                          <p:spTgt spid="85"/>
                                        </p:tgtEl>
                                        <p:attrNameLst>
                                          <p:attrName>style.visibility</p:attrName>
                                        </p:attrNameLst>
                                      </p:cBhvr>
                                      <p:to>
                                        <p:strVal val="visible"/>
                                      </p:to>
                                    </p:set>
                                    <p:animEffect transition="in" filter="wipe(down)">
                                      <p:cBhvr>
                                        <p:cTn id="70" dur="500"/>
                                        <p:tgtEl>
                                          <p:spTgt spid="85"/>
                                        </p:tgtEl>
                                      </p:cBhvr>
                                    </p:animEffect>
                                  </p:childTnLst>
                                </p:cTn>
                              </p:par>
                            </p:childTnLst>
                          </p:cTn>
                        </p:par>
                        <p:par>
                          <p:cTn id="71" fill="hold">
                            <p:stCondLst>
                              <p:cond delay="7400"/>
                            </p:stCondLst>
                            <p:childTnLst>
                              <p:par>
                                <p:cTn id="72" presetID="10" presetClass="entr" presetSubtype="0" fill="hold" grpId="0" nodeType="afterEffect">
                                  <p:stCondLst>
                                    <p:cond delay="0"/>
                                  </p:stCondLst>
                                  <p:childTnLst>
                                    <p:set>
                                      <p:cBhvr>
                                        <p:cTn id="73" dur="1" fill="hold">
                                          <p:stCondLst>
                                            <p:cond delay="0"/>
                                          </p:stCondLst>
                                        </p:cTn>
                                        <p:tgtEl>
                                          <p:spTgt spid="86"/>
                                        </p:tgtEl>
                                        <p:attrNameLst>
                                          <p:attrName>style.visibility</p:attrName>
                                        </p:attrNameLst>
                                      </p:cBhvr>
                                      <p:to>
                                        <p:strVal val="visible"/>
                                      </p:to>
                                    </p:set>
                                    <p:animEffect transition="in" filter="fade">
                                      <p:cBhvr>
                                        <p:cTn id="74" dur="500"/>
                                        <p:tgtEl>
                                          <p:spTgt spid="86"/>
                                        </p:tgtEl>
                                      </p:cBhvr>
                                    </p:animEffect>
                                  </p:childTnLst>
                                </p:cTn>
                              </p:par>
                            </p:childTnLst>
                          </p:cTn>
                        </p:par>
                        <p:par>
                          <p:cTn id="75" fill="hold">
                            <p:stCondLst>
                              <p:cond delay="7900"/>
                            </p:stCondLst>
                            <p:childTnLst>
                              <p:par>
                                <p:cTn id="76" presetID="41" presetClass="entr" presetSubtype="0" fill="hold" grpId="0" nodeType="afterEffect">
                                  <p:stCondLst>
                                    <p:cond delay="0"/>
                                  </p:stCondLst>
                                  <p:iterate type="lt">
                                    <p:tmPct val="10000"/>
                                  </p:iterate>
                                  <p:childTnLst>
                                    <p:set>
                                      <p:cBhvr>
                                        <p:cTn id="77" dur="1" fill="hold">
                                          <p:stCondLst>
                                            <p:cond delay="0"/>
                                          </p:stCondLst>
                                        </p:cTn>
                                        <p:tgtEl>
                                          <p:spTgt spid="91"/>
                                        </p:tgtEl>
                                        <p:attrNameLst>
                                          <p:attrName>style.visibility</p:attrName>
                                        </p:attrNameLst>
                                      </p:cBhvr>
                                      <p:to>
                                        <p:strVal val="visible"/>
                                      </p:to>
                                    </p:set>
                                    <p:anim calcmode="lin" valueType="num">
                                      <p:cBhvr>
                                        <p:cTn id="78" dur="500" fill="hold"/>
                                        <p:tgtEl>
                                          <p:spTgt spid="91"/>
                                        </p:tgtEl>
                                        <p:attrNameLst>
                                          <p:attrName>ppt_x</p:attrName>
                                        </p:attrNameLst>
                                      </p:cBhvr>
                                      <p:tavLst>
                                        <p:tav tm="0">
                                          <p:val>
                                            <p:strVal val="#ppt_x"/>
                                          </p:val>
                                        </p:tav>
                                        <p:tav tm="50000">
                                          <p:val>
                                            <p:strVal val="#ppt_x+.1"/>
                                          </p:val>
                                        </p:tav>
                                        <p:tav tm="100000">
                                          <p:val>
                                            <p:strVal val="#ppt_x"/>
                                          </p:val>
                                        </p:tav>
                                      </p:tavLst>
                                    </p:anim>
                                    <p:anim calcmode="lin" valueType="num">
                                      <p:cBhvr>
                                        <p:cTn id="79" dur="500" fill="hold"/>
                                        <p:tgtEl>
                                          <p:spTgt spid="91"/>
                                        </p:tgtEl>
                                        <p:attrNameLst>
                                          <p:attrName>ppt_y</p:attrName>
                                        </p:attrNameLst>
                                      </p:cBhvr>
                                      <p:tavLst>
                                        <p:tav tm="0">
                                          <p:val>
                                            <p:strVal val="#ppt_y"/>
                                          </p:val>
                                        </p:tav>
                                        <p:tav tm="100000">
                                          <p:val>
                                            <p:strVal val="#ppt_y"/>
                                          </p:val>
                                        </p:tav>
                                      </p:tavLst>
                                    </p:anim>
                                    <p:anim calcmode="lin" valueType="num">
                                      <p:cBhvr>
                                        <p:cTn id="80" dur="500" fill="hold"/>
                                        <p:tgtEl>
                                          <p:spTgt spid="91"/>
                                        </p:tgtEl>
                                        <p:attrNameLst>
                                          <p:attrName>ppt_h</p:attrName>
                                        </p:attrNameLst>
                                      </p:cBhvr>
                                      <p:tavLst>
                                        <p:tav tm="0">
                                          <p:val>
                                            <p:strVal val="#ppt_h/10"/>
                                          </p:val>
                                        </p:tav>
                                        <p:tav tm="50000">
                                          <p:val>
                                            <p:strVal val="#ppt_h+.01"/>
                                          </p:val>
                                        </p:tav>
                                        <p:tav tm="100000">
                                          <p:val>
                                            <p:strVal val="#ppt_h"/>
                                          </p:val>
                                        </p:tav>
                                      </p:tavLst>
                                    </p:anim>
                                    <p:anim calcmode="lin" valueType="num">
                                      <p:cBhvr>
                                        <p:cTn id="81" dur="500" fill="hold"/>
                                        <p:tgtEl>
                                          <p:spTgt spid="91"/>
                                        </p:tgtEl>
                                        <p:attrNameLst>
                                          <p:attrName>ppt_w</p:attrName>
                                        </p:attrNameLst>
                                      </p:cBhvr>
                                      <p:tavLst>
                                        <p:tav tm="0">
                                          <p:val>
                                            <p:strVal val="#ppt_w/10"/>
                                          </p:val>
                                        </p:tav>
                                        <p:tav tm="50000">
                                          <p:val>
                                            <p:strVal val="#ppt_w+.01"/>
                                          </p:val>
                                        </p:tav>
                                        <p:tav tm="100000">
                                          <p:val>
                                            <p:strVal val="#ppt_w"/>
                                          </p:val>
                                        </p:tav>
                                      </p:tavLst>
                                    </p:anim>
                                    <p:animEffect transition="in" filter="fade">
                                      <p:cBhvr>
                                        <p:cTn id="82" dur="500" tmFilter="0,0; .5, 1; 1, 1"/>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79" grpId="0"/>
      <p:bldP spid="80" grpId="0" animBg="1"/>
      <p:bldP spid="81" grpId="0" animBg="1"/>
      <p:bldP spid="82" grpId="0" animBg="1"/>
      <p:bldP spid="83" grpId="0" animBg="1"/>
      <p:bldP spid="84" grpId="0" animBg="1"/>
      <p:bldP spid="85" grpId="0" animBg="1"/>
      <p:bldP spid="86" grpId="0" animBg="1"/>
      <p:bldP spid="89" grpId="0"/>
      <p:bldP spid="90" grpId="0"/>
      <p:bldP spid="91" grpId="0"/>
      <p:bldP spid="1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84919" y="328207"/>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三、方案拟定</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E5E1AEF-FA34-411E-A83F-918FA758DB30}"/>
              </a:ext>
            </a:extLst>
          </p:cNvPr>
          <p:cNvSpPr txBox="1"/>
          <p:nvPr/>
        </p:nvSpPr>
        <p:spPr>
          <a:xfrm>
            <a:off x="980674" y="1469394"/>
            <a:ext cx="1895687" cy="2031325"/>
          </a:xfrm>
          <a:prstGeom prst="rect">
            <a:avLst/>
          </a:prstGeom>
          <a:noFill/>
        </p:spPr>
        <p:txBody>
          <a:bodyPr wrap="square" rtlCol="0">
            <a:spAutoFit/>
          </a:bodyPr>
          <a:lstStyle/>
          <a:p>
            <a:pPr marL="285750" indent="-285750">
              <a:buFont typeface="Wingdings" panose="05000000000000000000" pitchFamily="2" charset="2"/>
              <a:buChar char="l"/>
            </a:pPr>
            <a:r>
              <a:rPr lang="zh-CN" altLang="en-US">
                <a:solidFill>
                  <a:srgbClr val="5C6D7D"/>
                </a:solidFill>
                <a:latin typeface="微软雅黑" panose="020B0503020204020204" pitchFamily="34" charset="-122"/>
                <a:ea typeface="微软雅黑" panose="020B0503020204020204" pitchFamily="34" charset="-122"/>
              </a:rPr>
              <a:t>行走避障机构</a:t>
            </a:r>
            <a:endParaRPr lang="en-US" altLang="zh-CN">
              <a:solidFill>
                <a:srgbClr val="5C6D7D"/>
              </a:solidFill>
              <a:latin typeface="微软雅黑" panose="020B0503020204020204" pitchFamily="34" charset="-122"/>
              <a:ea typeface="微软雅黑" panose="020B0503020204020204" pitchFamily="34" charset="-122"/>
            </a:endParaRPr>
          </a:p>
          <a:p>
            <a:endParaRPr lang="zh-CN" altLang="en-US">
              <a:solidFill>
                <a:srgbClr val="5C6D7D"/>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a:solidFill>
                  <a:srgbClr val="5C6D7D"/>
                </a:solidFill>
                <a:latin typeface="微软雅黑" panose="020B0503020204020204" pitchFamily="34" charset="-122"/>
                <a:ea typeface="微软雅黑" panose="020B0503020204020204" pitchFamily="34" charset="-122"/>
              </a:rPr>
              <a:t>机体平衡机构</a:t>
            </a:r>
            <a:endParaRPr lang="en-US" altLang="zh-CN">
              <a:solidFill>
                <a:srgbClr val="5C6D7D"/>
              </a:solidFill>
              <a:latin typeface="微软雅黑" panose="020B0503020204020204" pitchFamily="34" charset="-122"/>
              <a:ea typeface="微软雅黑" panose="020B0503020204020204" pitchFamily="34" charset="-122"/>
            </a:endParaRPr>
          </a:p>
          <a:p>
            <a:endParaRPr lang="zh-CN" altLang="en-US">
              <a:solidFill>
                <a:srgbClr val="5C6D7D"/>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a:solidFill>
                  <a:srgbClr val="5C6D7D"/>
                </a:solidFill>
                <a:latin typeface="微软雅黑" panose="020B0503020204020204" pitchFamily="34" charset="-122"/>
                <a:ea typeface="微软雅黑" panose="020B0503020204020204" pitchFamily="34" charset="-122"/>
              </a:rPr>
              <a:t>夹爪机构</a:t>
            </a:r>
            <a:endParaRPr lang="en-US" altLang="zh-CN">
              <a:solidFill>
                <a:srgbClr val="5C6D7D"/>
              </a:solidFill>
              <a:latin typeface="微软雅黑" panose="020B0503020204020204" pitchFamily="34" charset="-122"/>
              <a:ea typeface="微软雅黑" panose="020B0503020204020204" pitchFamily="34" charset="-122"/>
            </a:endParaRPr>
          </a:p>
          <a:p>
            <a:endParaRPr lang="zh-CN" altLang="en-US">
              <a:solidFill>
                <a:srgbClr val="5C6D7D"/>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a:solidFill>
                  <a:srgbClr val="5C6D7D"/>
                </a:solidFill>
                <a:latin typeface="微软雅黑" panose="020B0503020204020204" pitchFamily="34" charset="-122"/>
                <a:ea typeface="微软雅黑" panose="020B0503020204020204" pitchFamily="34" charset="-122"/>
              </a:rPr>
              <a:t>夹爪旋转机构</a:t>
            </a:r>
          </a:p>
        </p:txBody>
      </p:sp>
      <p:sp>
        <p:nvSpPr>
          <p:cNvPr id="19" name="标题 4">
            <a:extLst>
              <a:ext uri="{FF2B5EF4-FFF2-40B4-BE49-F238E27FC236}">
                <a16:creationId xmlns:a16="http://schemas.microsoft.com/office/drawing/2014/main" id="{11BDF75A-6E51-4429-A0F2-FEFD33ABA303}"/>
              </a:ext>
            </a:extLst>
          </p:cNvPr>
          <p:cNvSpPr txBox="1">
            <a:spLocks/>
          </p:cNvSpPr>
          <p:nvPr/>
        </p:nvSpPr>
        <p:spPr>
          <a:xfrm>
            <a:off x="980674" y="886502"/>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b="1">
                <a:solidFill>
                  <a:srgbClr val="5C6D7D"/>
                </a:solidFill>
                <a:latin typeface="微软雅黑" panose="020B0503020204020204" pitchFamily="34" charset="-122"/>
                <a:ea typeface="微软雅黑" panose="020B0503020204020204" pitchFamily="34" charset="-122"/>
              </a:rPr>
              <a:t>整体机构组成</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grpSp>
        <p:nvGrpSpPr>
          <p:cNvPr id="20" name="组合 19">
            <a:extLst>
              <a:ext uri="{FF2B5EF4-FFF2-40B4-BE49-F238E27FC236}">
                <a16:creationId xmlns:a16="http://schemas.microsoft.com/office/drawing/2014/main" id="{A1B10EAB-1A36-4312-B9BC-5CDF2CA05C6E}"/>
              </a:ext>
            </a:extLst>
          </p:cNvPr>
          <p:cNvGrpSpPr/>
          <p:nvPr/>
        </p:nvGrpSpPr>
        <p:grpSpPr>
          <a:xfrm>
            <a:off x="624979" y="3660442"/>
            <a:ext cx="288032" cy="288032"/>
            <a:chOff x="624979" y="908720"/>
            <a:chExt cx="288032" cy="288032"/>
          </a:xfrm>
        </p:grpSpPr>
        <p:cxnSp>
          <p:nvCxnSpPr>
            <p:cNvPr id="21" name="直接连接符 20">
              <a:extLst>
                <a:ext uri="{FF2B5EF4-FFF2-40B4-BE49-F238E27FC236}">
                  <a16:creationId xmlns:a16="http://schemas.microsoft.com/office/drawing/2014/main" id="{5890244D-1214-42A4-BE49-EF6A2240958F}"/>
                </a:ext>
              </a:extLst>
            </p:cNvPr>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C60BB92E-9463-4DE0-8875-323CCCF0DDBE}"/>
                </a:ext>
              </a:extLst>
            </p:cNvPr>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084A1D7F-C0FC-422E-B834-15FA7A6CEB34}"/>
                </a:ext>
              </a:extLst>
            </p:cNvPr>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24" name="标题 4">
            <a:extLst>
              <a:ext uri="{FF2B5EF4-FFF2-40B4-BE49-F238E27FC236}">
                <a16:creationId xmlns:a16="http://schemas.microsoft.com/office/drawing/2014/main" id="{2CBE1A4E-C41F-4C33-A95A-35EB7A5AAA03}"/>
              </a:ext>
            </a:extLst>
          </p:cNvPr>
          <p:cNvSpPr txBox="1">
            <a:spLocks/>
          </p:cNvSpPr>
          <p:nvPr/>
        </p:nvSpPr>
        <p:spPr>
          <a:xfrm>
            <a:off x="980674" y="3638224"/>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b="1">
                <a:solidFill>
                  <a:srgbClr val="5C6D7D"/>
                </a:solidFill>
                <a:latin typeface="微软雅黑" panose="020B0503020204020204" pitchFamily="34" charset="-122"/>
                <a:ea typeface="微软雅黑" panose="020B0503020204020204" pitchFamily="34" charset="-122"/>
              </a:rPr>
              <a:t>整体方案分析</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sp>
        <p:nvSpPr>
          <p:cNvPr id="25" name="文本框 24">
            <a:extLst>
              <a:ext uri="{FF2B5EF4-FFF2-40B4-BE49-F238E27FC236}">
                <a16:creationId xmlns:a16="http://schemas.microsoft.com/office/drawing/2014/main" id="{84F29E0C-77DE-4C0C-98FC-09FE171D5131}"/>
              </a:ext>
            </a:extLst>
          </p:cNvPr>
          <p:cNvSpPr txBox="1"/>
          <p:nvPr/>
        </p:nvSpPr>
        <p:spPr>
          <a:xfrm>
            <a:off x="1368132" y="4254414"/>
            <a:ext cx="8689895" cy="2308324"/>
          </a:xfrm>
          <a:prstGeom prst="rect">
            <a:avLst/>
          </a:prstGeom>
          <a:noFill/>
        </p:spPr>
        <p:txBody>
          <a:bodyPr wrap="square" rtlCol="0">
            <a:spAutoFit/>
          </a:bodyPr>
          <a:lstStyle/>
          <a:p>
            <a:r>
              <a:rPr lang="zh-CN" altLang="en-US" dirty="0">
                <a:solidFill>
                  <a:srgbClr val="5C6D7D"/>
                </a:solidFill>
                <a:latin typeface="微软雅黑" panose="020B0503020204020204" pitchFamily="34" charset="-122"/>
                <a:ea typeface="微软雅黑" panose="020B0503020204020204" pitchFamily="34" charset="-122"/>
              </a:rPr>
              <a:t>    高压线直径一般为</a:t>
            </a:r>
            <a:r>
              <a:rPr lang="en-US" altLang="zh-CN" dirty="0">
                <a:solidFill>
                  <a:srgbClr val="5C6D7D"/>
                </a:solidFill>
                <a:latin typeface="微软雅黑" panose="020B0503020204020204" pitchFamily="34" charset="-122"/>
                <a:ea typeface="微软雅黑" panose="020B0503020204020204" pitchFamily="34" charset="-122"/>
              </a:rPr>
              <a:t>78mm</a:t>
            </a:r>
            <a:r>
              <a:rPr lang="zh-CN" altLang="en-US" dirty="0">
                <a:solidFill>
                  <a:srgbClr val="5C6D7D"/>
                </a:solidFill>
                <a:latin typeface="微软雅黑" panose="020B0503020204020204" pitchFamily="34" charset="-122"/>
                <a:ea typeface="微软雅黑" panose="020B0503020204020204" pitchFamily="34" charset="-122"/>
              </a:rPr>
              <a:t>左右；根据常见障碍物尺寸，机器人在线上跨越障碍时应有几十公分的跨距。</a:t>
            </a:r>
          </a:p>
          <a:p>
            <a:r>
              <a:rPr lang="zh-CN" altLang="en-US" dirty="0">
                <a:solidFill>
                  <a:srgbClr val="5C6D7D"/>
                </a:solidFill>
                <a:latin typeface="微软雅黑" panose="020B0503020204020204" pitchFamily="34" charset="-122"/>
                <a:ea typeface="微软雅黑" panose="020B0503020204020204" pitchFamily="34" charset="-122"/>
              </a:rPr>
              <a:t>    常见的行走越障机构系统为轮臂组合式，设计行走轮和压紧轮，防止侧翻和打滑，实际中技术难点为：跨越式穿越障碍，轮臂会脱离输电线路，要使轮臂再次精准挂线，控制难度非常大；常见的轮臂式机器人往往具有较多的自由度与电机，控制难度较大。</a:t>
            </a:r>
            <a:endParaRPr lang="en-US" altLang="zh-CN" dirty="0">
              <a:solidFill>
                <a:srgbClr val="5C6D7D"/>
              </a:solidFill>
              <a:latin typeface="微软雅黑" panose="020B0503020204020204" pitchFamily="34" charset="-122"/>
              <a:ea typeface="微软雅黑" panose="020B0503020204020204" pitchFamily="34" charset="-122"/>
            </a:endParaRPr>
          </a:p>
          <a:p>
            <a:r>
              <a:rPr lang="en-US" altLang="zh-CN" dirty="0">
                <a:solidFill>
                  <a:srgbClr val="5C6D7D"/>
                </a:solidFill>
                <a:latin typeface="微软雅黑" panose="020B0503020204020204" pitchFamily="34" charset="-122"/>
                <a:ea typeface="微软雅黑" panose="020B0503020204020204" pitchFamily="34" charset="-122"/>
              </a:rPr>
              <a:t>    </a:t>
            </a:r>
            <a:r>
              <a:rPr lang="zh-CN" altLang="en-US" dirty="0">
                <a:solidFill>
                  <a:srgbClr val="5C6D7D"/>
                </a:solidFill>
                <a:latin typeface="微软雅黑" panose="020B0503020204020204" pitchFamily="34" charset="-122"/>
                <a:ea typeface="微软雅黑" panose="020B0503020204020204" pitchFamily="34" charset="-122"/>
              </a:rPr>
              <a:t>因此，我我们想更多地将运动控制通过机械设计的方式实现。使用连杆实现行走，并通过夹爪旋转机构从此分出一部分动力根据行走机构的姿态实现夹爪的松紧控制与旋转，方便脱线与上线，配合完成行走。</a:t>
            </a:r>
            <a:endParaRPr lang="en-US" altLang="zh-CN" dirty="0">
              <a:solidFill>
                <a:srgbClr val="5C6D7D"/>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4824590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par>
                          <p:cTn id="31" fill="hold">
                            <p:stCondLst>
                              <p:cond delay="5250"/>
                            </p:stCondLst>
                            <p:childTnLst>
                              <p:par>
                                <p:cTn id="32" presetID="53" presetClass="entr" presetSubtype="16" fill="hold" nodeType="afterEffect">
                                  <p:stCondLst>
                                    <p:cond delay="0"/>
                                  </p:stCondLst>
                                  <p:childTnLst>
                                    <p:set>
                                      <p:cBhvr>
                                        <p:cTn id="33" dur="1" fill="hold">
                                          <p:stCondLst>
                                            <p:cond delay="0"/>
                                          </p:stCondLst>
                                        </p:cTn>
                                        <p:tgtEl>
                                          <p:spTgt spid="20"/>
                                        </p:tgtEl>
                                        <p:attrNameLst>
                                          <p:attrName>style.visibility</p:attrName>
                                        </p:attrNameLst>
                                      </p:cBhvr>
                                      <p:to>
                                        <p:strVal val="visible"/>
                                      </p:to>
                                    </p:set>
                                    <p:anim calcmode="lin" valueType="num">
                                      <p:cBhvr>
                                        <p:cTn id="34" dur="500" fill="hold"/>
                                        <p:tgtEl>
                                          <p:spTgt spid="20"/>
                                        </p:tgtEl>
                                        <p:attrNameLst>
                                          <p:attrName>ppt_w</p:attrName>
                                        </p:attrNameLst>
                                      </p:cBhvr>
                                      <p:tavLst>
                                        <p:tav tm="0">
                                          <p:val>
                                            <p:fltVal val="0"/>
                                          </p:val>
                                        </p:tav>
                                        <p:tav tm="100000">
                                          <p:val>
                                            <p:strVal val="#ppt_w"/>
                                          </p:val>
                                        </p:tav>
                                      </p:tavLst>
                                    </p:anim>
                                    <p:anim calcmode="lin" valueType="num">
                                      <p:cBhvr>
                                        <p:cTn id="35" dur="500" fill="hold"/>
                                        <p:tgtEl>
                                          <p:spTgt spid="20"/>
                                        </p:tgtEl>
                                        <p:attrNameLst>
                                          <p:attrName>ppt_h</p:attrName>
                                        </p:attrNameLst>
                                      </p:cBhvr>
                                      <p:tavLst>
                                        <p:tav tm="0">
                                          <p:val>
                                            <p:fltVal val="0"/>
                                          </p:val>
                                        </p:tav>
                                        <p:tav tm="100000">
                                          <p:val>
                                            <p:strVal val="#ppt_h"/>
                                          </p:val>
                                        </p:tav>
                                      </p:tavLst>
                                    </p:anim>
                                    <p:animEffect transition="in" filter="fade">
                                      <p:cBhvr>
                                        <p:cTn id="36" dur="500"/>
                                        <p:tgtEl>
                                          <p:spTgt spid="20"/>
                                        </p:tgtEl>
                                      </p:cBhvr>
                                    </p:animEffect>
                                  </p:childTnLst>
                                </p:cTn>
                              </p:par>
                            </p:childTnLst>
                          </p:cTn>
                        </p:par>
                        <p:par>
                          <p:cTn id="37" fill="hold">
                            <p:stCondLst>
                              <p:cond delay="5750"/>
                            </p:stCondLst>
                            <p:childTnLst>
                              <p:par>
                                <p:cTn id="38" presetID="42" presetClass="entr" presetSubtype="0" fill="hold" grpId="0" nodeType="after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1000"/>
                                        <p:tgtEl>
                                          <p:spTgt spid="24"/>
                                        </p:tgtEl>
                                      </p:cBhvr>
                                    </p:animEffect>
                                    <p:anim calcmode="lin" valueType="num">
                                      <p:cBhvr>
                                        <p:cTn id="41" dur="1000" fill="hold"/>
                                        <p:tgtEl>
                                          <p:spTgt spid="24"/>
                                        </p:tgtEl>
                                        <p:attrNameLst>
                                          <p:attrName>ppt_x</p:attrName>
                                        </p:attrNameLst>
                                      </p:cBhvr>
                                      <p:tavLst>
                                        <p:tav tm="0">
                                          <p:val>
                                            <p:strVal val="#ppt_x"/>
                                          </p:val>
                                        </p:tav>
                                        <p:tav tm="100000">
                                          <p:val>
                                            <p:strVal val="#ppt_x"/>
                                          </p:val>
                                        </p:tav>
                                      </p:tavLst>
                                    </p:anim>
                                    <p:anim calcmode="lin" valueType="num">
                                      <p:cBhvr>
                                        <p:cTn id="42"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P spid="19" grpId="0"/>
      <p:bldP spid="2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84919" y="332656"/>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三、方案拟定</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E5E1AEF-FA34-411E-A83F-918FA758DB30}"/>
              </a:ext>
            </a:extLst>
          </p:cNvPr>
          <p:cNvSpPr txBox="1"/>
          <p:nvPr/>
        </p:nvSpPr>
        <p:spPr>
          <a:xfrm>
            <a:off x="841003" y="1576191"/>
            <a:ext cx="10801200" cy="2031325"/>
          </a:xfrm>
          <a:prstGeom prst="rect">
            <a:avLst/>
          </a:prstGeom>
          <a:noFill/>
        </p:spPr>
        <p:txBody>
          <a:bodyPr wrap="square" rtlCol="0">
            <a:spAutoFit/>
          </a:bodyPr>
          <a:lstStyle/>
          <a:p>
            <a:pPr marL="285750" indent="-285750">
              <a:buFont typeface="Wingdings" panose="05000000000000000000" pitchFamily="2" charset="2"/>
              <a:buChar char="ü"/>
            </a:pPr>
            <a:r>
              <a:rPr lang="zh-CN" altLang="en-US">
                <a:solidFill>
                  <a:srgbClr val="5C6D7D"/>
                </a:solidFill>
                <a:latin typeface="微软雅黑" panose="020B0503020204020204" pitchFamily="34" charset="-122"/>
                <a:ea typeface="微软雅黑" panose="020B0503020204020204" pitchFamily="34" charset="-122"/>
              </a:rPr>
              <a:t>吴磊：行走避障机构</a:t>
            </a:r>
            <a:endParaRPr lang="en-US" altLang="zh-CN">
              <a:solidFill>
                <a:srgbClr val="5C6D7D"/>
              </a:solidFill>
              <a:latin typeface="微软雅黑" panose="020B0503020204020204" pitchFamily="34" charset="-122"/>
              <a:ea typeface="微软雅黑" panose="020B0503020204020204" pitchFamily="34" charset="-122"/>
            </a:endParaRPr>
          </a:p>
          <a:p>
            <a:endParaRPr lang="zh-CN" altLang="en-US">
              <a:solidFill>
                <a:srgbClr val="5C6D7D"/>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ü"/>
            </a:pPr>
            <a:r>
              <a:rPr lang="zh-CN" altLang="en-US">
                <a:solidFill>
                  <a:srgbClr val="5C6D7D"/>
                </a:solidFill>
                <a:latin typeface="微软雅黑" panose="020B0503020204020204" pitchFamily="34" charset="-122"/>
                <a:ea typeface="微软雅黑" panose="020B0503020204020204" pitchFamily="34" charset="-122"/>
              </a:rPr>
              <a:t>曾宇航：机体平衡机构</a:t>
            </a:r>
            <a:endParaRPr lang="en-US" altLang="zh-CN">
              <a:solidFill>
                <a:srgbClr val="5C6D7D"/>
              </a:solidFill>
              <a:latin typeface="微软雅黑" panose="020B0503020204020204" pitchFamily="34" charset="-122"/>
              <a:ea typeface="微软雅黑" panose="020B0503020204020204" pitchFamily="34" charset="-122"/>
            </a:endParaRPr>
          </a:p>
          <a:p>
            <a:endParaRPr lang="zh-CN" altLang="en-US">
              <a:solidFill>
                <a:srgbClr val="5C6D7D"/>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ü"/>
            </a:pPr>
            <a:r>
              <a:rPr lang="zh-CN" altLang="en-US">
                <a:solidFill>
                  <a:srgbClr val="5C6D7D"/>
                </a:solidFill>
                <a:latin typeface="微软雅黑" panose="020B0503020204020204" pitchFamily="34" charset="-122"/>
                <a:ea typeface="微软雅黑" panose="020B0503020204020204" pitchFamily="34" charset="-122"/>
              </a:rPr>
              <a:t>陈嘉浩：夹爪机构</a:t>
            </a:r>
            <a:endParaRPr lang="en-US" altLang="zh-CN">
              <a:solidFill>
                <a:srgbClr val="5C6D7D"/>
              </a:solidFill>
              <a:latin typeface="微软雅黑" panose="020B0503020204020204" pitchFamily="34" charset="-122"/>
              <a:ea typeface="微软雅黑" panose="020B0503020204020204" pitchFamily="34" charset="-122"/>
            </a:endParaRPr>
          </a:p>
          <a:p>
            <a:endParaRPr lang="zh-CN" altLang="en-US">
              <a:solidFill>
                <a:srgbClr val="5C6D7D"/>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ü"/>
            </a:pPr>
            <a:r>
              <a:rPr lang="zh-CN" altLang="en-US">
                <a:solidFill>
                  <a:srgbClr val="5C6D7D"/>
                </a:solidFill>
                <a:latin typeface="微软雅黑" panose="020B0503020204020204" pitchFamily="34" charset="-122"/>
                <a:ea typeface="微软雅黑" panose="020B0503020204020204" pitchFamily="34" charset="-122"/>
              </a:rPr>
              <a:t>崔庆垚：夹爪旋转机构</a:t>
            </a:r>
          </a:p>
        </p:txBody>
      </p:sp>
      <p:sp>
        <p:nvSpPr>
          <p:cNvPr id="19" name="标题 4">
            <a:extLst>
              <a:ext uri="{FF2B5EF4-FFF2-40B4-BE49-F238E27FC236}">
                <a16:creationId xmlns:a16="http://schemas.microsoft.com/office/drawing/2014/main" id="{11BDF75A-6E51-4429-A0F2-FEFD33ABA303}"/>
              </a:ext>
            </a:extLst>
          </p:cNvPr>
          <p:cNvSpPr txBox="1">
            <a:spLocks/>
          </p:cNvSpPr>
          <p:nvPr/>
        </p:nvSpPr>
        <p:spPr>
          <a:xfrm>
            <a:off x="372951" y="838108"/>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1800" b="1">
                <a:solidFill>
                  <a:srgbClr val="5C6D7D"/>
                </a:solidFill>
                <a:latin typeface="微软雅黑" panose="020B0503020204020204" pitchFamily="34" charset="-122"/>
                <a:ea typeface="微软雅黑" panose="020B0503020204020204" pitchFamily="34" charset="-122"/>
              </a:rPr>
              <a:t>人员分工</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9730817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3" y="-27385"/>
            <a:ext cx="12192000" cy="6885383"/>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0" y="-27384"/>
            <a:ext cx="12195174" cy="6885384"/>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标题 4"/>
          <p:cNvSpPr txBox="1">
            <a:spLocks/>
          </p:cNvSpPr>
          <p:nvPr/>
        </p:nvSpPr>
        <p:spPr>
          <a:xfrm>
            <a:off x="4657427" y="2408312"/>
            <a:ext cx="2520280" cy="94868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3600" b="1">
                <a:solidFill>
                  <a:srgbClr val="5C6D7D"/>
                </a:solidFill>
                <a:latin typeface="微软雅黑" panose="020B0503020204020204" pitchFamily="34" charset="-122"/>
                <a:ea typeface="微软雅黑" panose="020B0503020204020204" pitchFamily="34" charset="-122"/>
              </a:rPr>
              <a:t>PART 4</a:t>
            </a:r>
            <a:endParaRPr lang="en-US" altLang="zh-CN" sz="3600" b="1" dirty="0">
              <a:solidFill>
                <a:srgbClr val="5C6D7D"/>
              </a:solidFill>
              <a:latin typeface="微软雅黑" panose="020B0503020204020204" pitchFamily="34" charset="-122"/>
              <a:ea typeface="微软雅黑" panose="020B0503020204020204" pitchFamily="34" charset="-122"/>
            </a:endParaRPr>
          </a:p>
        </p:txBody>
      </p:sp>
      <p:sp>
        <p:nvSpPr>
          <p:cNvPr id="79" name="标题 4"/>
          <p:cNvSpPr txBox="1">
            <a:spLocks/>
          </p:cNvSpPr>
          <p:nvPr/>
        </p:nvSpPr>
        <p:spPr>
          <a:xfrm>
            <a:off x="4657427" y="1628800"/>
            <a:ext cx="5040560" cy="110670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5400" b="1">
                <a:solidFill>
                  <a:srgbClr val="5C6D7D"/>
                </a:solidFill>
                <a:latin typeface="微软雅黑" panose="020B0503020204020204" pitchFamily="34" charset="-122"/>
                <a:ea typeface="微软雅黑" panose="020B0503020204020204" pitchFamily="34" charset="-122"/>
              </a:rPr>
              <a:t>工作进展</a:t>
            </a:r>
            <a:endParaRPr lang="en-US" altLang="zh-CN" sz="5400" b="1" dirty="0">
              <a:solidFill>
                <a:srgbClr val="5C6D7D"/>
              </a:solidFill>
              <a:latin typeface="微软雅黑" panose="020B0503020204020204" pitchFamily="34" charset="-122"/>
              <a:ea typeface="微软雅黑" panose="020B0503020204020204" pitchFamily="34" charset="-122"/>
            </a:endParaRPr>
          </a:p>
        </p:txBody>
      </p:sp>
      <p:sp>
        <p:nvSpPr>
          <p:cNvPr id="80" name="燕尾形 11"/>
          <p:cNvSpPr>
            <a:spLocks noChangeArrowheads="1"/>
          </p:cNvSpPr>
          <p:nvPr/>
        </p:nvSpPr>
        <p:spPr bwMode="auto">
          <a:xfrm>
            <a:off x="9121923" y="2060848"/>
            <a:ext cx="432048" cy="864542"/>
          </a:xfrm>
          <a:prstGeom prst="chevron">
            <a:avLst>
              <a:gd name="adj" fmla="val 71727"/>
            </a:avLst>
          </a:prstGeom>
          <a:solidFill>
            <a:srgbClr val="5C6D7D">
              <a:alpha val="78824"/>
            </a:srgbClr>
          </a:solidFill>
          <a:ln>
            <a:noFill/>
          </a:ln>
        </p:spPr>
        <p:txBody>
          <a:bodyPr/>
          <a:lstStyle/>
          <a:p>
            <a:endParaRPr lang="zh-CN" altLang="zh-CN">
              <a:latin typeface="Calibri" pitchFamily="34" charset="0"/>
              <a:sym typeface="宋体" pitchFamily="2" charset="-122"/>
            </a:endParaRPr>
          </a:p>
        </p:txBody>
      </p:sp>
      <p:sp>
        <p:nvSpPr>
          <p:cNvPr id="81" name="燕尾形 11"/>
          <p:cNvSpPr>
            <a:spLocks noChangeArrowheads="1"/>
          </p:cNvSpPr>
          <p:nvPr/>
        </p:nvSpPr>
        <p:spPr bwMode="auto">
          <a:xfrm>
            <a:off x="9337947" y="2060848"/>
            <a:ext cx="432048" cy="864542"/>
          </a:xfrm>
          <a:prstGeom prst="chevron">
            <a:avLst>
              <a:gd name="adj" fmla="val 71727"/>
            </a:avLst>
          </a:prstGeom>
          <a:solidFill>
            <a:srgbClr val="5C6D7D">
              <a:alpha val="78824"/>
            </a:srgbClr>
          </a:solidFill>
          <a:ln>
            <a:noFill/>
          </a:ln>
        </p:spPr>
        <p:txBody>
          <a:bodyPr/>
          <a:lstStyle/>
          <a:p>
            <a:endParaRPr lang="zh-CN" altLang="zh-CN">
              <a:latin typeface="Calibri" pitchFamily="34" charset="0"/>
              <a:sym typeface="宋体" pitchFamily="2" charset="-122"/>
            </a:endParaRPr>
          </a:p>
        </p:txBody>
      </p:sp>
      <p:sp>
        <p:nvSpPr>
          <p:cNvPr id="82" name="椭圆 81"/>
          <p:cNvSpPr/>
          <p:nvPr/>
        </p:nvSpPr>
        <p:spPr>
          <a:xfrm>
            <a:off x="5305499" y="3798310"/>
            <a:ext cx="187126" cy="187126"/>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3" name="矩形 82"/>
          <p:cNvSpPr/>
          <p:nvPr/>
        </p:nvSpPr>
        <p:spPr>
          <a:xfrm>
            <a:off x="5377507" y="3985437"/>
            <a:ext cx="45719" cy="529150"/>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4" name="椭圆 83"/>
          <p:cNvSpPr/>
          <p:nvPr/>
        </p:nvSpPr>
        <p:spPr>
          <a:xfrm>
            <a:off x="5305499" y="4466010"/>
            <a:ext cx="187126" cy="187126"/>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5" name="矩形 84"/>
          <p:cNvSpPr/>
          <p:nvPr/>
        </p:nvSpPr>
        <p:spPr>
          <a:xfrm>
            <a:off x="5377507" y="4653137"/>
            <a:ext cx="45719" cy="529150"/>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6" name="椭圆 85"/>
          <p:cNvSpPr/>
          <p:nvPr/>
        </p:nvSpPr>
        <p:spPr>
          <a:xfrm>
            <a:off x="5305499" y="5114082"/>
            <a:ext cx="187126" cy="187126"/>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7" name="矩形 86"/>
          <p:cNvSpPr/>
          <p:nvPr/>
        </p:nvSpPr>
        <p:spPr>
          <a:xfrm>
            <a:off x="5377507" y="5301209"/>
            <a:ext cx="45719" cy="529150"/>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8" name="椭圆 87"/>
          <p:cNvSpPr/>
          <p:nvPr/>
        </p:nvSpPr>
        <p:spPr>
          <a:xfrm>
            <a:off x="5305499" y="5762154"/>
            <a:ext cx="187126" cy="187126"/>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9" name="标题 4"/>
          <p:cNvSpPr txBox="1">
            <a:spLocks/>
          </p:cNvSpPr>
          <p:nvPr/>
        </p:nvSpPr>
        <p:spPr>
          <a:xfrm>
            <a:off x="5665538" y="3573016"/>
            <a:ext cx="2520279" cy="6049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a:solidFill>
                  <a:srgbClr val="5C6D7D"/>
                </a:solidFill>
                <a:latin typeface="微软雅黑" panose="020B0503020204020204" pitchFamily="34" charset="-122"/>
                <a:ea typeface="微软雅黑" panose="020B0503020204020204" pitchFamily="34" charset="-122"/>
              </a:rPr>
              <a:t>行走避障机构</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90" name="标题 4"/>
          <p:cNvSpPr txBox="1">
            <a:spLocks/>
          </p:cNvSpPr>
          <p:nvPr/>
        </p:nvSpPr>
        <p:spPr>
          <a:xfrm>
            <a:off x="5665539" y="4192164"/>
            <a:ext cx="2376264" cy="6049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a:solidFill>
                  <a:srgbClr val="5C6D7D"/>
                </a:solidFill>
                <a:latin typeface="微软雅黑" panose="020B0503020204020204" pitchFamily="34" charset="-122"/>
                <a:ea typeface="微软雅黑" panose="020B0503020204020204" pitchFamily="34" charset="-122"/>
              </a:rPr>
              <a:t>机体平衡机构</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91" name="标题 4"/>
          <p:cNvSpPr txBox="1">
            <a:spLocks/>
          </p:cNvSpPr>
          <p:nvPr/>
        </p:nvSpPr>
        <p:spPr>
          <a:xfrm>
            <a:off x="5665539" y="4840236"/>
            <a:ext cx="1872208" cy="6049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a:solidFill>
                  <a:srgbClr val="5C6D7D"/>
                </a:solidFill>
                <a:latin typeface="微软雅黑" panose="020B0503020204020204" pitchFamily="34" charset="-122"/>
                <a:ea typeface="微软雅黑" panose="020B0503020204020204" pitchFamily="34" charset="-122"/>
              </a:rPr>
              <a:t>夹爪机构</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92" name="标题 4"/>
          <p:cNvSpPr txBox="1">
            <a:spLocks/>
          </p:cNvSpPr>
          <p:nvPr/>
        </p:nvSpPr>
        <p:spPr>
          <a:xfrm>
            <a:off x="5665538" y="5488308"/>
            <a:ext cx="2376263" cy="6049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a:solidFill>
                  <a:srgbClr val="5C6D7D"/>
                </a:solidFill>
                <a:latin typeface="微软雅黑" panose="020B0503020204020204" pitchFamily="34" charset="-122"/>
                <a:ea typeface="微软雅黑" panose="020B0503020204020204" pitchFamily="34" charset="-122"/>
              </a:rPr>
              <a:t>夹爪旋转机构</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109" name="矩形 108"/>
          <p:cNvSpPr/>
          <p:nvPr/>
        </p:nvSpPr>
        <p:spPr>
          <a:xfrm>
            <a:off x="-23093"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887189"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2569196" y="1671952"/>
            <a:ext cx="1685040" cy="1685040"/>
            <a:chOff x="2569196" y="1671952"/>
            <a:chExt cx="1685040" cy="1685040"/>
          </a:xfrm>
        </p:grpSpPr>
        <p:sp>
          <p:nvSpPr>
            <p:cNvPr id="94" name="椭圆 93"/>
            <p:cNvSpPr/>
            <p:nvPr/>
          </p:nvSpPr>
          <p:spPr>
            <a:xfrm>
              <a:off x="2569196" y="1671952"/>
              <a:ext cx="1685040" cy="1685040"/>
            </a:xfrm>
            <a:prstGeom prst="ellipse">
              <a:avLst/>
            </a:prstGeom>
            <a:no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sp>
          <p:nvSpPr>
            <p:cNvPr id="34" name="Freeform 9"/>
            <p:cNvSpPr>
              <a:spLocks noChangeAspect="1" noEditPoints="1" noChangeArrowheads="1"/>
            </p:cNvSpPr>
            <p:nvPr/>
          </p:nvSpPr>
          <p:spPr bwMode="auto">
            <a:xfrm>
              <a:off x="2861905" y="1938407"/>
              <a:ext cx="1263207" cy="1152130"/>
            </a:xfrm>
            <a:custGeom>
              <a:avLst/>
              <a:gdLst>
                <a:gd name="T0" fmla="*/ 141 w 181"/>
                <a:gd name="T1" fmla="*/ 0 h 165"/>
                <a:gd name="T2" fmla="*/ 149 w 181"/>
                <a:gd name="T3" fmla="*/ 8 h 165"/>
                <a:gd name="T4" fmla="*/ 134 w 181"/>
                <a:gd name="T5" fmla="*/ 47 h 165"/>
                <a:gd name="T6" fmla="*/ 33 w 181"/>
                <a:gd name="T7" fmla="*/ 14 h 165"/>
                <a:gd name="T8" fmla="*/ 39 w 181"/>
                <a:gd name="T9" fmla="*/ 20 h 165"/>
                <a:gd name="T10" fmla="*/ 51 w 181"/>
                <a:gd name="T11" fmla="*/ 31 h 165"/>
                <a:gd name="T12" fmla="*/ 33 w 181"/>
                <a:gd name="T13" fmla="*/ 39 h 165"/>
                <a:gd name="T14" fmla="*/ 39 w 181"/>
                <a:gd name="T15" fmla="*/ 45 h 165"/>
                <a:gd name="T16" fmla="*/ 51 w 181"/>
                <a:gd name="T17" fmla="*/ 55 h 165"/>
                <a:gd name="T18" fmla="*/ 33 w 181"/>
                <a:gd name="T19" fmla="*/ 63 h 165"/>
                <a:gd name="T20" fmla="*/ 39 w 181"/>
                <a:gd name="T21" fmla="*/ 67 h 165"/>
                <a:gd name="T22" fmla="*/ 51 w 181"/>
                <a:gd name="T23" fmla="*/ 77 h 165"/>
                <a:gd name="T24" fmla="*/ 33 w 181"/>
                <a:gd name="T25" fmla="*/ 86 h 165"/>
                <a:gd name="T26" fmla="*/ 39 w 181"/>
                <a:gd name="T27" fmla="*/ 90 h 165"/>
                <a:gd name="T28" fmla="*/ 51 w 181"/>
                <a:gd name="T29" fmla="*/ 100 h 165"/>
                <a:gd name="T30" fmla="*/ 33 w 181"/>
                <a:gd name="T31" fmla="*/ 110 h 165"/>
                <a:gd name="T32" fmla="*/ 39 w 181"/>
                <a:gd name="T33" fmla="*/ 116 h 165"/>
                <a:gd name="T34" fmla="*/ 51 w 181"/>
                <a:gd name="T35" fmla="*/ 126 h 165"/>
                <a:gd name="T36" fmla="*/ 33 w 181"/>
                <a:gd name="T37" fmla="*/ 134 h 165"/>
                <a:gd name="T38" fmla="*/ 33 w 181"/>
                <a:gd name="T39" fmla="*/ 151 h 165"/>
                <a:gd name="T40" fmla="*/ 134 w 181"/>
                <a:gd name="T41" fmla="*/ 118 h 165"/>
                <a:gd name="T42" fmla="*/ 149 w 181"/>
                <a:gd name="T43" fmla="*/ 157 h 165"/>
                <a:gd name="T44" fmla="*/ 141 w 181"/>
                <a:gd name="T45" fmla="*/ 165 h 165"/>
                <a:gd name="T46" fmla="*/ 19 w 181"/>
                <a:gd name="T47" fmla="*/ 165 h 165"/>
                <a:gd name="T48" fmla="*/ 19 w 181"/>
                <a:gd name="T49" fmla="*/ 146 h 165"/>
                <a:gd name="T50" fmla="*/ 0 w 181"/>
                <a:gd name="T51" fmla="*/ 132 h 165"/>
                <a:gd name="T52" fmla="*/ 19 w 181"/>
                <a:gd name="T53" fmla="*/ 120 h 165"/>
                <a:gd name="T54" fmla="*/ 0 w 181"/>
                <a:gd name="T55" fmla="*/ 108 h 165"/>
                <a:gd name="T56" fmla="*/ 19 w 181"/>
                <a:gd name="T57" fmla="*/ 98 h 165"/>
                <a:gd name="T58" fmla="*/ 0 w 181"/>
                <a:gd name="T59" fmla="*/ 83 h 165"/>
                <a:gd name="T60" fmla="*/ 19 w 181"/>
                <a:gd name="T61" fmla="*/ 75 h 165"/>
                <a:gd name="T62" fmla="*/ 0 w 181"/>
                <a:gd name="T63" fmla="*/ 61 h 165"/>
                <a:gd name="T64" fmla="*/ 19 w 181"/>
                <a:gd name="T65" fmla="*/ 51 h 165"/>
                <a:gd name="T66" fmla="*/ 0 w 181"/>
                <a:gd name="T67" fmla="*/ 39 h 165"/>
                <a:gd name="T68" fmla="*/ 19 w 181"/>
                <a:gd name="T69" fmla="*/ 8 h 165"/>
                <a:gd name="T70" fmla="*/ 27 w 181"/>
                <a:gd name="T71" fmla="*/ 0 h 165"/>
                <a:gd name="T72" fmla="*/ 63 w 181"/>
                <a:gd name="T73" fmla="*/ 79 h 165"/>
                <a:gd name="T74" fmla="*/ 84 w 181"/>
                <a:gd name="T75" fmla="*/ 88 h 165"/>
                <a:gd name="T76" fmla="*/ 63 w 181"/>
                <a:gd name="T77" fmla="*/ 79 h 165"/>
                <a:gd name="T78" fmla="*/ 63 w 181"/>
                <a:gd name="T79" fmla="*/ 61 h 165"/>
                <a:gd name="T80" fmla="*/ 100 w 181"/>
                <a:gd name="T81" fmla="*/ 69 h 165"/>
                <a:gd name="T82" fmla="*/ 63 w 181"/>
                <a:gd name="T83" fmla="*/ 61 h 165"/>
                <a:gd name="T84" fmla="*/ 63 w 181"/>
                <a:gd name="T85" fmla="*/ 45 h 165"/>
                <a:gd name="T86" fmla="*/ 116 w 181"/>
                <a:gd name="T87" fmla="*/ 53 h 165"/>
                <a:gd name="T88" fmla="*/ 63 w 181"/>
                <a:gd name="T89" fmla="*/ 45 h 165"/>
                <a:gd name="T90" fmla="*/ 63 w 181"/>
                <a:gd name="T91" fmla="*/ 29 h 165"/>
                <a:gd name="T92" fmla="*/ 116 w 181"/>
                <a:gd name="T93" fmla="*/ 35 h 165"/>
                <a:gd name="T94" fmla="*/ 63 w 181"/>
                <a:gd name="T95" fmla="*/ 29 h 165"/>
                <a:gd name="T96" fmla="*/ 84 w 181"/>
                <a:gd name="T97" fmla="*/ 130 h 165"/>
                <a:gd name="T98" fmla="*/ 106 w 181"/>
                <a:gd name="T99" fmla="*/ 130 h 165"/>
                <a:gd name="T100" fmla="*/ 86 w 181"/>
                <a:gd name="T101" fmla="*/ 108 h 165"/>
                <a:gd name="T102" fmla="*/ 84 w 181"/>
                <a:gd name="T103" fmla="*/ 130 h 165"/>
                <a:gd name="T104" fmla="*/ 161 w 181"/>
                <a:gd name="T105" fmla="*/ 37 h 165"/>
                <a:gd name="T106" fmla="*/ 116 w 181"/>
                <a:gd name="T107" fmla="*/ 120 h 165"/>
                <a:gd name="T108" fmla="*/ 161 w 181"/>
                <a:gd name="T109" fmla="*/ 37 h 16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1"/>
                <a:gd name="T166" fmla="*/ 0 h 165"/>
                <a:gd name="T167" fmla="*/ 181 w 181"/>
                <a:gd name="T168" fmla="*/ 165 h 16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1" h="165">
                  <a:moveTo>
                    <a:pt x="27" y="0"/>
                  </a:moveTo>
                  <a:lnTo>
                    <a:pt x="141" y="0"/>
                  </a:lnTo>
                  <a:lnTo>
                    <a:pt x="149" y="0"/>
                  </a:lnTo>
                  <a:lnTo>
                    <a:pt x="149" y="8"/>
                  </a:lnTo>
                  <a:lnTo>
                    <a:pt x="149" y="35"/>
                  </a:lnTo>
                  <a:lnTo>
                    <a:pt x="134" y="47"/>
                  </a:lnTo>
                  <a:lnTo>
                    <a:pt x="134" y="14"/>
                  </a:lnTo>
                  <a:lnTo>
                    <a:pt x="33" y="14"/>
                  </a:lnTo>
                  <a:lnTo>
                    <a:pt x="33" y="25"/>
                  </a:lnTo>
                  <a:lnTo>
                    <a:pt x="39" y="20"/>
                  </a:lnTo>
                  <a:lnTo>
                    <a:pt x="47" y="18"/>
                  </a:lnTo>
                  <a:lnTo>
                    <a:pt x="51" y="31"/>
                  </a:lnTo>
                  <a:lnTo>
                    <a:pt x="45" y="35"/>
                  </a:lnTo>
                  <a:lnTo>
                    <a:pt x="33" y="39"/>
                  </a:lnTo>
                  <a:lnTo>
                    <a:pt x="33" y="47"/>
                  </a:lnTo>
                  <a:lnTo>
                    <a:pt x="39" y="45"/>
                  </a:lnTo>
                  <a:lnTo>
                    <a:pt x="47" y="41"/>
                  </a:lnTo>
                  <a:lnTo>
                    <a:pt x="51" y="55"/>
                  </a:lnTo>
                  <a:lnTo>
                    <a:pt x="45" y="57"/>
                  </a:lnTo>
                  <a:lnTo>
                    <a:pt x="33" y="63"/>
                  </a:lnTo>
                  <a:lnTo>
                    <a:pt x="33" y="71"/>
                  </a:lnTo>
                  <a:lnTo>
                    <a:pt x="39" y="67"/>
                  </a:lnTo>
                  <a:lnTo>
                    <a:pt x="47" y="65"/>
                  </a:lnTo>
                  <a:lnTo>
                    <a:pt x="51" y="77"/>
                  </a:lnTo>
                  <a:lnTo>
                    <a:pt x="45" y="81"/>
                  </a:lnTo>
                  <a:lnTo>
                    <a:pt x="33" y="86"/>
                  </a:lnTo>
                  <a:lnTo>
                    <a:pt x="33" y="94"/>
                  </a:lnTo>
                  <a:lnTo>
                    <a:pt x="39" y="90"/>
                  </a:lnTo>
                  <a:lnTo>
                    <a:pt x="47" y="88"/>
                  </a:lnTo>
                  <a:lnTo>
                    <a:pt x="51" y="100"/>
                  </a:lnTo>
                  <a:lnTo>
                    <a:pt x="45" y="104"/>
                  </a:lnTo>
                  <a:lnTo>
                    <a:pt x="33" y="110"/>
                  </a:lnTo>
                  <a:lnTo>
                    <a:pt x="33" y="118"/>
                  </a:lnTo>
                  <a:lnTo>
                    <a:pt x="39" y="116"/>
                  </a:lnTo>
                  <a:lnTo>
                    <a:pt x="47" y="112"/>
                  </a:lnTo>
                  <a:lnTo>
                    <a:pt x="51" y="126"/>
                  </a:lnTo>
                  <a:lnTo>
                    <a:pt x="45" y="128"/>
                  </a:lnTo>
                  <a:lnTo>
                    <a:pt x="33" y="134"/>
                  </a:lnTo>
                  <a:lnTo>
                    <a:pt x="33" y="146"/>
                  </a:lnTo>
                  <a:lnTo>
                    <a:pt x="33" y="151"/>
                  </a:lnTo>
                  <a:lnTo>
                    <a:pt x="134" y="151"/>
                  </a:lnTo>
                  <a:lnTo>
                    <a:pt x="134" y="118"/>
                  </a:lnTo>
                  <a:lnTo>
                    <a:pt x="149" y="106"/>
                  </a:lnTo>
                  <a:lnTo>
                    <a:pt x="149" y="157"/>
                  </a:lnTo>
                  <a:lnTo>
                    <a:pt x="149" y="165"/>
                  </a:lnTo>
                  <a:lnTo>
                    <a:pt x="141" y="165"/>
                  </a:lnTo>
                  <a:lnTo>
                    <a:pt x="27" y="165"/>
                  </a:lnTo>
                  <a:lnTo>
                    <a:pt x="19" y="165"/>
                  </a:lnTo>
                  <a:lnTo>
                    <a:pt x="19" y="157"/>
                  </a:lnTo>
                  <a:lnTo>
                    <a:pt x="19" y="146"/>
                  </a:lnTo>
                  <a:lnTo>
                    <a:pt x="4" y="146"/>
                  </a:lnTo>
                  <a:lnTo>
                    <a:pt x="0" y="132"/>
                  </a:lnTo>
                  <a:lnTo>
                    <a:pt x="19" y="124"/>
                  </a:lnTo>
                  <a:lnTo>
                    <a:pt x="19" y="120"/>
                  </a:lnTo>
                  <a:lnTo>
                    <a:pt x="4" y="120"/>
                  </a:lnTo>
                  <a:lnTo>
                    <a:pt x="0" y="108"/>
                  </a:lnTo>
                  <a:lnTo>
                    <a:pt x="19" y="100"/>
                  </a:lnTo>
                  <a:lnTo>
                    <a:pt x="19" y="98"/>
                  </a:lnTo>
                  <a:lnTo>
                    <a:pt x="4" y="98"/>
                  </a:lnTo>
                  <a:lnTo>
                    <a:pt x="0" y="83"/>
                  </a:lnTo>
                  <a:lnTo>
                    <a:pt x="19" y="77"/>
                  </a:lnTo>
                  <a:lnTo>
                    <a:pt x="19" y="75"/>
                  </a:lnTo>
                  <a:lnTo>
                    <a:pt x="4" y="75"/>
                  </a:lnTo>
                  <a:lnTo>
                    <a:pt x="0" y="61"/>
                  </a:lnTo>
                  <a:lnTo>
                    <a:pt x="19" y="53"/>
                  </a:lnTo>
                  <a:lnTo>
                    <a:pt x="19" y="51"/>
                  </a:lnTo>
                  <a:lnTo>
                    <a:pt x="4" y="51"/>
                  </a:lnTo>
                  <a:lnTo>
                    <a:pt x="0" y="39"/>
                  </a:lnTo>
                  <a:lnTo>
                    <a:pt x="19" y="31"/>
                  </a:lnTo>
                  <a:lnTo>
                    <a:pt x="19" y="8"/>
                  </a:lnTo>
                  <a:lnTo>
                    <a:pt x="19" y="0"/>
                  </a:lnTo>
                  <a:lnTo>
                    <a:pt x="27" y="0"/>
                  </a:lnTo>
                  <a:lnTo>
                    <a:pt x="27" y="0"/>
                  </a:lnTo>
                  <a:close/>
                  <a:moveTo>
                    <a:pt x="63" y="79"/>
                  </a:moveTo>
                  <a:lnTo>
                    <a:pt x="63" y="88"/>
                  </a:lnTo>
                  <a:lnTo>
                    <a:pt x="84" y="88"/>
                  </a:lnTo>
                  <a:lnTo>
                    <a:pt x="84" y="79"/>
                  </a:lnTo>
                  <a:lnTo>
                    <a:pt x="63" y="79"/>
                  </a:lnTo>
                  <a:lnTo>
                    <a:pt x="63" y="79"/>
                  </a:lnTo>
                  <a:close/>
                  <a:moveTo>
                    <a:pt x="63" y="61"/>
                  </a:moveTo>
                  <a:lnTo>
                    <a:pt x="63" y="69"/>
                  </a:lnTo>
                  <a:lnTo>
                    <a:pt x="100" y="69"/>
                  </a:lnTo>
                  <a:lnTo>
                    <a:pt x="100" y="61"/>
                  </a:lnTo>
                  <a:lnTo>
                    <a:pt x="63" y="61"/>
                  </a:lnTo>
                  <a:lnTo>
                    <a:pt x="63" y="61"/>
                  </a:lnTo>
                  <a:close/>
                  <a:moveTo>
                    <a:pt x="63" y="45"/>
                  </a:moveTo>
                  <a:lnTo>
                    <a:pt x="63" y="53"/>
                  </a:lnTo>
                  <a:lnTo>
                    <a:pt x="116" y="53"/>
                  </a:lnTo>
                  <a:lnTo>
                    <a:pt x="116" y="45"/>
                  </a:lnTo>
                  <a:lnTo>
                    <a:pt x="63" y="45"/>
                  </a:lnTo>
                  <a:lnTo>
                    <a:pt x="63" y="45"/>
                  </a:lnTo>
                  <a:close/>
                  <a:moveTo>
                    <a:pt x="63" y="29"/>
                  </a:moveTo>
                  <a:lnTo>
                    <a:pt x="63" y="35"/>
                  </a:lnTo>
                  <a:lnTo>
                    <a:pt x="116" y="35"/>
                  </a:lnTo>
                  <a:lnTo>
                    <a:pt x="116" y="29"/>
                  </a:lnTo>
                  <a:lnTo>
                    <a:pt x="63" y="29"/>
                  </a:lnTo>
                  <a:lnTo>
                    <a:pt x="63" y="29"/>
                  </a:lnTo>
                  <a:close/>
                  <a:moveTo>
                    <a:pt x="84" y="130"/>
                  </a:moveTo>
                  <a:lnTo>
                    <a:pt x="96" y="130"/>
                  </a:lnTo>
                  <a:lnTo>
                    <a:pt x="106" y="130"/>
                  </a:lnTo>
                  <a:lnTo>
                    <a:pt x="96" y="118"/>
                  </a:lnTo>
                  <a:lnTo>
                    <a:pt x="86" y="108"/>
                  </a:lnTo>
                  <a:lnTo>
                    <a:pt x="86" y="120"/>
                  </a:lnTo>
                  <a:lnTo>
                    <a:pt x="84" y="130"/>
                  </a:lnTo>
                  <a:lnTo>
                    <a:pt x="84" y="130"/>
                  </a:lnTo>
                  <a:close/>
                  <a:moveTo>
                    <a:pt x="161" y="37"/>
                  </a:moveTo>
                  <a:lnTo>
                    <a:pt x="96" y="100"/>
                  </a:lnTo>
                  <a:lnTo>
                    <a:pt x="116" y="120"/>
                  </a:lnTo>
                  <a:lnTo>
                    <a:pt x="181" y="57"/>
                  </a:lnTo>
                  <a:lnTo>
                    <a:pt x="161" y="37"/>
                  </a:lnTo>
                  <a:close/>
                </a:path>
              </a:pathLst>
            </a:custGeom>
            <a:solidFill>
              <a:srgbClr val="5C6D7D"/>
            </a:solidFill>
            <a:ln w="9525" cmpd="sng">
              <a:solidFill>
                <a:srgbClr val="5C6D7D"/>
              </a:solidFill>
              <a:bevel/>
              <a:headEnd/>
              <a:tailEnd/>
            </a:ln>
          </p:spPr>
          <p:txBody>
            <a:bodyPr/>
            <a:lstStyle/>
            <a:p>
              <a:endParaRPr lang="zh-CN" altLang="zh-CN">
                <a:solidFill>
                  <a:srgbClr val="FC4B41"/>
                </a:solidFill>
                <a:latin typeface="Calibri" pitchFamily="34" charset="0"/>
                <a:sym typeface="宋体" pitchFamily="2" charset="-122"/>
              </a:endParaRPr>
            </a:p>
          </p:txBody>
        </p:sp>
      </p:grpSp>
    </p:spTree>
    <p:extLst>
      <p:ext uri="{BB962C8B-B14F-4D97-AF65-F5344CB8AC3E}">
        <p14:creationId xmlns:p14="http://schemas.microsoft.com/office/powerpoint/2010/main" val="315799439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10"/>
                                        </p:tgtEl>
                                        <p:attrNameLst>
                                          <p:attrName>ppt_x</p:attrName>
                                          <p:attrName>ppt_y</p:attrName>
                                        </p:attrNameLst>
                                      </p:cBhvr>
                                      <p:rCtr x="54279" y="0"/>
                                    </p:animMotion>
                                  </p:childTnLst>
                                </p:cTn>
                              </p:par>
                            </p:childTnLst>
                          </p:cTn>
                        </p:par>
                        <p:par>
                          <p:cTn id="7" fill="hold">
                            <p:stCondLst>
                              <p:cond delay="1750"/>
                            </p:stCondLst>
                            <p:childTnLst>
                              <p:par>
                                <p:cTn id="8" presetID="53" presetClass="entr" presetSubtype="16" fill="hold" nodeType="after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fltVal val="0"/>
                                          </p:val>
                                        </p:tav>
                                        <p:tav tm="100000">
                                          <p:val>
                                            <p:strVal val="#ppt_w"/>
                                          </p:val>
                                        </p:tav>
                                      </p:tavLst>
                                    </p:anim>
                                    <p:anim calcmode="lin" valueType="num">
                                      <p:cBhvr>
                                        <p:cTn id="11" dur="500" fill="hold"/>
                                        <p:tgtEl>
                                          <p:spTgt spid="3"/>
                                        </p:tgtEl>
                                        <p:attrNameLst>
                                          <p:attrName>ppt_h</p:attrName>
                                        </p:attrNameLst>
                                      </p:cBhvr>
                                      <p:tavLst>
                                        <p:tav tm="0">
                                          <p:val>
                                            <p:fltVal val="0"/>
                                          </p:val>
                                        </p:tav>
                                        <p:tav tm="100000">
                                          <p:val>
                                            <p:strVal val="#ppt_h"/>
                                          </p:val>
                                        </p:tav>
                                      </p:tavLst>
                                    </p:anim>
                                    <p:animEffect transition="in" filter="fade">
                                      <p:cBhvr>
                                        <p:cTn id="12" dur="500"/>
                                        <p:tgtEl>
                                          <p:spTgt spid="3"/>
                                        </p:tgtEl>
                                      </p:cBhvr>
                                    </p:animEffect>
                                  </p:childTnLst>
                                </p:cTn>
                              </p:par>
                            </p:childTnLst>
                          </p:cTn>
                        </p:par>
                        <p:par>
                          <p:cTn id="13" fill="hold">
                            <p:stCondLst>
                              <p:cond delay="225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79"/>
                                        </p:tgtEl>
                                        <p:attrNameLst>
                                          <p:attrName>style.visibility</p:attrName>
                                        </p:attrNameLst>
                                      </p:cBhvr>
                                      <p:to>
                                        <p:strVal val="visible"/>
                                      </p:to>
                                    </p:set>
                                    <p:anim calcmode="lin" valueType="num">
                                      <p:cBhvr>
                                        <p:cTn id="16" dur="500" fill="hold"/>
                                        <p:tgtEl>
                                          <p:spTgt spid="7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79"/>
                                        </p:tgtEl>
                                        <p:attrNameLst>
                                          <p:attrName>ppt_y</p:attrName>
                                        </p:attrNameLst>
                                      </p:cBhvr>
                                      <p:tavLst>
                                        <p:tav tm="0">
                                          <p:val>
                                            <p:strVal val="#ppt_y"/>
                                          </p:val>
                                        </p:tav>
                                        <p:tav tm="100000">
                                          <p:val>
                                            <p:strVal val="#ppt_y"/>
                                          </p:val>
                                        </p:tav>
                                      </p:tavLst>
                                    </p:anim>
                                    <p:anim calcmode="lin" valueType="num">
                                      <p:cBhvr>
                                        <p:cTn id="18" dur="500" fill="hold"/>
                                        <p:tgtEl>
                                          <p:spTgt spid="7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7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79"/>
                                        </p:tgtEl>
                                      </p:cBhvr>
                                    </p:animEffect>
                                  </p:childTnLst>
                                </p:cTn>
                              </p:par>
                            </p:childTnLst>
                          </p:cTn>
                        </p:par>
                        <p:par>
                          <p:cTn id="21" fill="hold">
                            <p:stCondLst>
                              <p:cond delay="29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78"/>
                                        </p:tgtEl>
                                        <p:attrNameLst>
                                          <p:attrName>style.visibility</p:attrName>
                                        </p:attrNameLst>
                                      </p:cBhvr>
                                      <p:to>
                                        <p:strVal val="visible"/>
                                      </p:to>
                                    </p:set>
                                    <p:anim calcmode="lin" valueType="num">
                                      <p:cBhvr>
                                        <p:cTn id="24" dur="500" fill="hold"/>
                                        <p:tgtEl>
                                          <p:spTgt spid="7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78"/>
                                        </p:tgtEl>
                                        <p:attrNameLst>
                                          <p:attrName>ppt_y</p:attrName>
                                        </p:attrNameLst>
                                      </p:cBhvr>
                                      <p:tavLst>
                                        <p:tav tm="0">
                                          <p:val>
                                            <p:strVal val="#ppt_y"/>
                                          </p:val>
                                        </p:tav>
                                        <p:tav tm="100000">
                                          <p:val>
                                            <p:strVal val="#ppt_y"/>
                                          </p:val>
                                        </p:tav>
                                      </p:tavLst>
                                    </p:anim>
                                    <p:anim calcmode="lin" valueType="num">
                                      <p:cBhvr>
                                        <p:cTn id="26" dur="500" fill="hold"/>
                                        <p:tgtEl>
                                          <p:spTgt spid="7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7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78"/>
                                        </p:tgtEl>
                                      </p:cBhvr>
                                    </p:animEffect>
                                  </p:childTnLst>
                                </p:cTn>
                              </p:par>
                              <p:par>
                                <p:cTn id="29" presetID="42" presetClass="entr" presetSubtype="0" fill="hold" grpId="0" nodeType="withEffect">
                                  <p:stCondLst>
                                    <p:cond delay="0"/>
                                  </p:stCondLst>
                                  <p:childTnLst>
                                    <p:set>
                                      <p:cBhvr>
                                        <p:cTn id="30" dur="1" fill="hold">
                                          <p:stCondLst>
                                            <p:cond delay="0"/>
                                          </p:stCondLst>
                                        </p:cTn>
                                        <p:tgtEl>
                                          <p:spTgt spid="80"/>
                                        </p:tgtEl>
                                        <p:attrNameLst>
                                          <p:attrName>style.visibility</p:attrName>
                                        </p:attrNameLst>
                                      </p:cBhvr>
                                      <p:to>
                                        <p:strVal val="visible"/>
                                      </p:to>
                                    </p:set>
                                    <p:animEffect transition="in" filter="fade">
                                      <p:cBhvr>
                                        <p:cTn id="31" dur="1000"/>
                                        <p:tgtEl>
                                          <p:spTgt spid="80"/>
                                        </p:tgtEl>
                                      </p:cBhvr>
                                    </p:animEffect>
                                    <p:anim calcmode="lin" valueType="num">
                                      <p:cBhvr>
                                        <p:cTn id="32" dur="1000" fill="hold"/>
                                        <p:tgtEl>
                                          <p:spTgt spid="80"/>
                                        </p:tgtEl>
                                        <p:attrNameLst>
                                          <p:attrName>ppt_x</p:attrName>
                                        </p:attrNameLst>
                                      </p:cBhvr>
                                      <p:tavLst>
                                        <p:tav tm="0">
                                          <p:val>
                                            <p:strVal val="#ppt_x"/>
                                          </p:val>
                                        </p:tav>
                                        <p:tav tm="100000">
                                          <p:val>
                                            <p:strVal val="#ppt_x"/>
                                          </p:val>
                                        </p:tav>
                                      </p:tavLst>
                                    </p:anim>
                                    <p:anim calcmode="lin" valueType="num">
                                      <p:cBhvr>
                                        <p:cTn id="33" dur="1000" fill="hold"/>
                                        <p:tgtEl>
                                          <p:spTgt spid="80"/>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81"/>
                                        </p:tgtEl>
                                        <p:attrNameLst>
                                          <p:attrName>style.visibility</p:attrName>
                                        </p:attrNameLst>
                                      </p:cBhvr>
                                      <p:to>
                                        <p:strVal val="visible"/>
                                      </p:to>
                                    </p:set>
                                    <p:animEffect transition="in" filter="fade">
                                      <p:cBhvr>
                                        <p:cTn id="36" dur="1000"/>
                                        <p:tgtEl>
                                          <p:spTgt spid="81"/>
                                        </p:tgtEl>
                                      </p:cBhvr>
                                    </p:animEffect>
                                    <p:anim calcmode="lin" valueType="num">
                                      <p:cBhvr>
                                        <p:cTn id="37" dur="1000" fill="hold"/>
                                        <p:tgtEl>
                                          <p:spTgt spid="81"/>
                                        </p:tgtEl>
                                        <p:attrNameLst>
                                          <p:attrName>ppt_x</p:attrName>
                                        </p:attrNameLst>
                                      </p:cBhvr>
                                      <p:tavLst>
                                        <p:tav tm="0">
                                          <p:val>
                                            <p:strVal val="#ppt_x"/>
                                          </p:val>
                                        </p:tav>
                                        <p:tav tm="100000">
                                          <p:val>
                                            <p:strVal val="#ppt_x"/>
                                          </p:val>
                                        </p:tav>
                                      </p:tavLst>
                                    </p:anim>
                                    <p:anim calcmode="lin" valueType="num">
                                      <p:cBhvr>
                                        <p:cTn id="38" dur="1000" fill="hold"/>
                                        <p:tgtEl>
                                          <p:spTgt spid="81"/>
                                        </p:tgtEl>
                                        <p:attrNameLst>
                                          <p:attrName>ppt_y</p:attrName>
                                        </p:attrNameLst>
                                      </p:cBhvr>
                                      <p:tavLst>
                                        <p:tav tm="0">
                                          <p:val>
                                            <p:strVal val="#ppt_y+.1"/>
                                          </p:val>
                                        </p:tav>
                                        <p:tav tm="100000">
                                          <p:val>
                                            <p:strVal val="#ppt_y"/>
                                          </p:val>
                                        </p:tav>
                                      </p:tavLst>
                                    </p:anim>
                                  </p:childTnLst>
                                </p:cTn>
                              </p:par>
                            </p:childTnLst>
                          </p:cTn>
                        </p:par>
                        <p:par>
                          <p:cTn id="39" fill="hold">
                            <p:stCondLst>
                              <p:cond delay="3900"/>
                            </p:stCondLst>
                            <p:childTnLst>
                              <p:par>
                                <p:cTn id="40" presetID="10" presetClass="entr" presetSubtype="0" fill="hold" grpId="0" nodeType="afterEffect">
                                  <p:stCondLst>
                                    <p:cond delay="0"/>
                                  </p:stCondLst>
                                  <p:childTnLst>
                                    <p:set>
                                      <p:cBhvr>
                                        <p:cTn id="41" dur="1" fill="hold">
                                          <p:stCondLst>
                                            <p:cond delay="0"/>
                                          </p:stCondLst>
                                        </p:cTn>
                                        <p:tgtEl>
                                          <p:spTgt spid="82"/>
                                        </p:tgtEl>
                                        <p:attrNameLst>
                                          <p:attrName>style.visibility</p:attrName>
                                        </p:attrNameLst>
                                      </p:cBhvr>
                                      <p:to>
                                        <p:strVal val="visible"/>
                                      </p:to>
                                    </p:set>
                                    <p:animEffect transition="in" filter="fade">
                                      <p:cBhvr>
                                        <p:cTn id="42" dur="500"/>
                                        <p:tgtEl>
                                          <p:spTgt spid="82"/>
                                        </p:tgtEl>
                                      </p:cBhvr>
                                    </p:animEffect>
                                  </p:childTnLst>
                                </p:cTn>
                              </p:par>
                            </p:childTnLst>
                          </p:cTn>
                        </p:par>
                        <p:par>
                          <p:cTn id="43" fill="hold">
                            <p:stCondLst>
                              <p:cond delay="4400"/>
                            </p:stCondLst>
                            <p:childTnLst>
                              <p:par>
                                <p:cTn id="44" presetID="41" presetClass="entr" presetSubtype="0" fill="hold" grpId="0" nodeType="afterEffect">
                                  <p:stCondLst>
                                    <p:cond delay="0"/>
                                  </p:stCondLst>
                                  <p:iterate type="lt">
                                    <p:tmPct val="10000"/>
                                  </p:iterate>
                                  <p:childTnLst>
                                    <p:set>
                                      <p:cBhvr>
                                        <p:cTn id="45" dur="1" fill="hold">
                                          <p:stCondLst>
                                            <p:cond delay="0"/>
                                          </p:stCondLst>
                                        </p:cTn>
                                        <p:tgtEl>
                                          <p:spTgt spid="89"/>
                                        </p:tgtEl>
                                        <p:attrNameLst>
                                          <p:attrName>style.visibility</p:attrName>
                                        </p:attrNameLst>
                                      </p:cBhvr>
                                      <p:to>
                                        <p:strVal val="visible"/>
                                      </p:to>
                                    </p:set>
                                    <p:anim calcmode="lin" valueType="num">
                                      <p:cBhvr>
                                        <p:cTn id="46" dur="500" fill="hold"/>
                                        <p:tgtEl>
                                          <p:spTgt spid="89"/>
                                        </p:tgtEl>
                                        <p:attrNameLst>
                                          <p:attrName>ppt_x</p:attrName>
                                        </p:attrNameLst>
                                      </p:cBhvr>
                                      <p:tavLst>
                                        <p:tav tm="0">
                                          <p:val>
                                            <p:strVal val="#ppt_x"/>
                                          </p:val>
                                        </p:tav>
                                        <p:tav tm="50000">
                                          <p:val>
                                            <p:strVal val="#ppt_x+.1"/>
                                          </p:val>
                                        </p:tav>
                                        <p:tav tm="100000">
                                          <p:val>
                                            <p:strVal val="#ppt_x"/>
                                          </p:val>
                                        </p:tav>
                                      </p:tavLst>
                                    </p:anim>
                                    <p:anim calcmode="lin" valueType="num">
                                      <p:cBhvr>
                                        <p:cTn id="47" dur="500" fill="hold"/>
                                        <p:tgtEl>
                                          <p:spTgt spid="89"/>
                                        </p:tgtEl>
                                        <p:attrNameLst>
                                          <p:attrName>ppt_y</p:attrName>
                                        </p:attrNameLst>
                                      </p:cBhvr>
                                      <p:tavLst>
                                        <p:tav tm="0">
                                          <p:val>
                                            <p:strVal val="#ppt_y"/>
                                          </p:val>
                                        </p:tav>
                                        <p:tav tm="100000">
                                          <p:val>
                                            <p:strVal val="#ppt_y"/>
                                          </p:val>
                                        </p:tav>
                                      </p:tavLst>
                                    </p:anim>
                                    <p:anim calcmode="lin" valueType="num">
                                      <p:cBhvr>
                                        <p:cTn id="48" dur="500" fill="hold"/>
                                        <p:tgtEl>
                                          <p:spTgt spid="89"/>
                                        </p:tgtEl>
                                        <p:attrNameLst>
                                          <p:attrName>ppt_h</p:attrName>
                                        </p:attrNameLst>
                                      </p:cBhvr>
                                      <p:tavLst>
                                        <p:tav tm="0">
                                          <p:val>
                                            <p:strVal val="#ppt_h/10"/>
                                          </p:val>
                                        </p:tav>
                                        <p:tav tm="50000">
                                          <p:val>
                                            <p:strVal val="#ppt_h+.01"/>
                                          </p:val>
                                        </p:tav>
                                        <p:tav tm="100000">
                                          <p:val>
                                            <p:strVal val="#ppt_h"/>
                                          </p:val>
                                        </p:tav>
                                      </p:tavLst>
                                    </p:anim>
                                    <p:anim calcmode="lin" valueType="num">
                                      <p:cBhvr>
                                        <p:cTn id="49" dur="500" fill="hold"/>
                                        <p:tgtEl>
                                          <p:spTgt spid="89"/>
                                        </p:tgtEl>
                                        <p:attrNameLst>
                                          <p:attrName>ppt_w</p:attrName>
                                        </p:attrNameLst>
                                      </p:cBhvr>
                                      <p:tavLst>
                                        <p:tav tm="0">
                                          <p:val>
                                            <p:strVal val="#ppt_w/10"/>
                                          </p:val>
                                        </p:tav>
                                        <p:tav tm="50000">
                                          <p:val>
                                            <p:strVal val="#ppt_w+.01"/>
                                          </p:val>
                                        </p:tav>
                                        <p:tav tm="100000">
                                          <p:val>
                                            <p:strVal val="#ppt_w"/>
                                          </p:val>
                                        </p:tav>
                                      </p:tavLst>
                                    </p:anim>
                                    <p:animEffect transition="in" filter="fade">
                                      <p:cBhvr>
                                        <p:cTn id="50" dur="500" tmFilter="0,0; .5, 1; 1, 1"/>
                                        <p:tgtEl>
                                          <p:spTgt spid="89"/>
                                        </p:tgtEl>
                                      </p:cBhvr>
                                    </p:animEffect>
                                  </p:childTnLst>
                                </p:cTn>
                              </p:par>
                            </p:childTnLst>
                          </p:cTn>
                        </p:par>
                        <p:par>
                          <p:cTn id="51" fill="hold">
                            <p:stCondLst>
                              <p:cond delay="5150"/>
                            </p:stCondLst>
                            <p:childTnLst>
                              <p:par>
                                <p:cTn id="52" presetID="22" presetClass="entr" presetSubtype="4" fill="hold" grpId="0" nodeType="afterEffect">
                                  <p:stCondLst>
                                    <p:cond delay="0"/>
                                  </p:stCondLst>
                                  <p:childTnLst>
                                    <p:set>
                                      <p:cBhvr>
                                        <p:cTn id="53" dur="1" fill="hold">
                                          <p:stCondLst>
                                            <p:cond delay="0"/>
                                          </p:stCondLst>
                                        </p:cTn>
                                        <p:tgtEl>
                                          <p:spTgt spid="83"/>
                                        </p:tgtEl>
                                        <p:attrNameLst>
                                          <p:attrName>style.visibility</p:attrName>
                                        </p:attrNameLst>
                                      </p:cBhvr>
                                      <p:to>
                                        <p:strVal val="visible"/>
                                      </p:to>
                                    </p:set>
                                    <p:animEffect transition="in" filter="wipe(down)">
                                      <p:cBhvr>
                                        <p:cTn id="54" dur="500"/>
                                        <p:tgtEl>
                                          <p:spTgt spid="83"/>
                                        </p:tgtEl>
                                      </p:cBhvr>
                                    </p:animEffect>
                                  </p:childTnLst>
                                </p:cTn>
                              </p:par>
                            </p:childTnLst>
                          </p:cTn>
                        </p:par>
                        <p:par>
                          <p:cTn id="55" fill="hold">
                            <p:stCondLst>
                              <p:cond delay="5650"/>
                            </p:stCondLst>
                            <p:childTnLst>
                              <p:par>
                                <p:cTn id="56" presetID="10" presetClass="entr" presetSubtype="0" fill="hold" grpId="0" nodeType="afterEffect">
                                  <p:stCondLst>
                                    <p:cond delay="0"/>
                                  </p:stCondLst>
                                  <p:childTnLst>
                                    <p:set>
                                      <p:cBhvr>
                                        <p:cTn id="57" dur="1" fill="hold">
                                          <p:stCondLst>
                                            <p:cond delay="0"/>
                                          </p:stCondLst>
                                        </p:cTn>
                                        <p:tgtEl>
                                          <p:spTgt spid="84"/>
                                        </p:tgtEl>
                                        <p:attrNameLst>
                                          <p:attrName>style.visibility</p:attrName>
                                        </p:attrNameLst>
                                      </p:cBhvr>
                                      <p:to>
                                        <p:strVal val="visible"/>
                                      </p:to>
                                    </p:set>
                                    <p:animEffect transition="in" filter="fade">
                                      <p:cBhvr>
                                        <p:cTn id="58" dur="500"/>
                                        <p:tgtEl>
                                          <p:spTgt spid="84"/>
                                        </p:tgtEl>
                                      </p:cBhvr>
                                    </p:animEffect>
                                  </p:childTnLst>
                                </p:cTn>
                              </p:par>
                            </p:childTnLst>
                          </p:cTn>
                        </p:par>
                        <p:par>
                          <p:cTn id="59" fill="hold">
                            <p:stCondLst>
                              <p:cond delay="6150"/>
                            </p:stCondLst>
                            <p:childTnLst>
                              <p:par>
                                <p:cTn id="60" presetID="41" presetClass="entr" presetSubtype="0" fill="hold" grpId="0" nodeType="afterEffect">
                                  <p:stCondLst>
                                    <p:cond delay="0"/>
                                  </p:stCondLst>
                                  <p:iterate type="lt">
                                    <p:tmPct val="10000"/>
                                  </p:iterate>
                                  <p:childTnLst>
                                    <p:set>
                                      <p:cBhvr>
                                        <p:cTn id="61" dur="1" fill="hold">
                                          <p:stCondLst>
                                            <p:cond delay="0"/>
                                          </p:stCondLst>
                                        </p:cTn>
                                        <p:tgtEl>
                                          <p:spTgt spid="90"/>
                                        </p:tgtEl>
                                        <p:attrNameLst>
                                          <p:attrName>style.visibility</p:attrName>
                                        </p:attrNameLst>
                                      </p:cBhvr>
                                      <p:to>
                                        <p:strVal val="visible"/>
                                      </p:to>
                                    </p:set>
                                    <p:anim calcmode="lin" valueType="num">
                                      <p:cBhvr>
                                        <p:cTn id="62" dur="500" fill="hold"/>
                                        <p:tgtEl>
                                          <p:spTgt spid="90"/>
                                        </p:tgtEl>
                                        <p:attrNameLst>
                                          <p:attrName>ppt_x</p:attrName>
                                        </p:attrNameLst>
                                      </p:cBhvr>
                                      <p:tavLst>
                                        <p:tav tm="0">
                                          <p:val>
                                            <p:strVal val="#ppt_x"/>
                                          </p:val>
                                        </p:tav>
                                        <p:tav tm="50000">
                                          <p:val>
                                            <p:strVal val="#ppt_x+.1"/>
                                          </p:val>
                                        </p:tav>
                                        <p:tav tm="100000">
                                          <p:val>
                                            <p:strVal val="#ppt_x"/>
                                          </p:val>
                                        </p:tav>
                                      </p:tavLst>
                                    </p:anim>
                                    <p:anim calcmode="lin" valueType="num">
                                      <p:cBhvr>
                                        <p:cTn id="63" dur="500" fill="hold"/>
                                        <p:tgtEl>
                                          <p:spTgt spid="90"/>
                                        </p:tgtEl>
                                        <p:attrNameLst>
                                          <p:attrName>ppt_y</p:attrName>
                                        </p:attrNameLst>
                                      </p:cBhvr>
                                      <p:tavLst>
                                        <p:tav tm="0">
                                          <p:val>
                                            <p:strVal val="#ppt_y"/>
                                          </p:val>
                                        </p:tav>
                                        <p:tav tm="100000">
                                          <p:val>
                                            <p:strVal val="#ppt_y"/>
                                          </p:val>
                                        </p:tav>
                                      </p:tavLst>
                                    </p:anim>
                                    <p:anim calcmode="lin" valueType="num">
                                      <p:cBhvr>
                                        <p:cTn id="64" dur="500" fill="hold"/>
                                        <p:tgtEl>
                                          <p:spTgt spid="90"/>
                                        </p:tgtEl>
                                        <p:attrNameLst>
                                          <p:attrName>ppt_h</p:attrName>
                                        </p:attrNameLst>
                                      </p:cBhvr>
                                      <p:tavLst>
                                        <p:tav tm="0">
                                          <p:val>
                                            <p:strVal val="#ppt_h/10"/>
                                          </p:val>
                                        </p:tav>
                                        <p:tav tm="50000">
                                          <p:val>
                                            <p:strVal val="#ppt_h+.01"/>
                                          </p:val>
                                        </p:tav>
                                        <p:tav tm="100000">
                                          <p:val>
                                            <p:strVal val="#ppt_h"/>
                                          </p:val>
                                        </p:tav>
                                      </p:tavLst>
                                    </p:anim>
                                    <p:anim calcmode="lin" valueType="num">
                                      <p:cBhvr>
                                        <p:cTn id="65" dur="500" fill="hold"/>
                                        <p:tgtEl>
                                          <p:spTgt spid="90"/>
                                        </p:tgtEl>
                                        <p:attrNameLst>
                                          <p:attrName>ppt_w</p:attrName>
                                        </p:attrNameLst>
                                      </p:cBhvr>
                                      <p:tavLst>
                                        <p:tav tm="0">
                                          <p:val>
                                            <p:strVal val="#ppt_w/10"/>
                                          </p:val>
                                        </p:tav>
                                        <p:tav tm="50000">
                                          <p:val>
                                            <p:strVal val="#ppt_w+.01"/>
                                          </p:val>
                                        </p:tav>
                                        <p:tav tm="100000">
                                          <p:val>
                                            <p:strVal val="#ppt_w"/>
                                          </p:val>
                                        </p:tav>
                                      </p:tavLst>
                                    </p:anim>
                                    <p:animEffect transition="in" filter="fade">
                                      <p:cBhvr>
                                        <p:cTn id="66" dur="500" tmFilter="0,0; .5, 1; 1, 1"/>
                                        <p:tgtEl>
                                          <p:spTgt spid="90"/>
                                        </p:tgtEl>
                                      </p:cBhvr>
                                    </p:animEffect>
                                  </p:childTnLst>
                                </p:cTn>
                              </p:par>
                            </p:childTnLst>
                          </p:cTn>
                        </p:par>
                        <p:par>
                          <p:cTn id="67" fill="hold">
                            <p:stCondLst>
                              <p:cond delay="6900"/>
                            </p:stCondLst>
                            <p:childTnLst>
                              <p:par>
                                <p:cTn id="68" presetID="22" presetClass="entr" presetSubtype="4" fill="hold" grpId="0" nodeType="afterEffect">
                                  <p:stCondLst>
                                    <p:cond delay="0"/>
                                  </p:stCondLst>
                                  <p:childTnLst>
                                    <p:set>
                                      <p:cBhvr>
                                        <p:cTn id="69" dur="1" fill="hold">
                                          <p:stCondLst>
                                            <p:cond delay="0"/>
                                          </p:stCondLst>
                                        </p:cTn>
                                        <p:tgtEl>
                                          <p:spTgt spid="85"/>
                                        </p:tgtEl>
                                        <p:attrNameLst>
                                          <p:attrName>style.visibility</p:attrName>
                                        </p:attrNameLst>
                                      </p:cBhvr>
                                      <p:to>
                                        <p:strVal val="visible"/>
                                      </p:to>
                                    </p:set>
                                    <p:animEffect transition="in" filter="wipe(down)">
                                      <p:cBhvr>
                                        <p:cTn id="70" dur="500"/>
                                        <p:tgtEl>
                                          <p:spTgt spid="85"/>
                                        </p:tgtEl>
                                      </p:cBhvr>
                                    </p:animEffect>
                                  </p:childTnLst>
                                </p:cTn>
                              </p:par>
                            </p:childTnLst>
                          </p:cTn>
                        </p:par>
                        <p:par>
                          <p:cTn id="71" fill="hold">
                            <p:stCondLst>
                              <p:cond delay="7400"/>
                            </p:stCondLst>
                            <p:childTnLst>
                              <p:par>
                                <p:cTn id="72" presetID="10" presetClass="entr" presetSubtype="0" fill="hold" grpId="0" nodeType="afterEffect">
                                  <p:stCondLst>
                                    <p:cond delay="0"/>
                                  </p:stCondLst>
                                  <p:childTnLst>
                                    <p:set>
                                      <p:cBhvr>
                                        <p:cTn id="73" dur="1" fill="hold">
                                          <p:stCondLst>
                                            <p:cond delay="0"/>
                                          </p:stCondLst>
                                        </p:cTn>
                                        <p:tgtEl>
                                          <p:spTgt spid="86"/>
                                        </p:tgtEl>
                                        <p:attrNameLst>
                                          <p:attrName>style.visibility</p:attrName>
                                        </p:attrNameLst>
                                      </p:cBhvr>
                                      <p:to>
                                        <p:strVal val="visible"/>
                                      </p:to>
                                    </p:set>
                                    <p:animEffect transition="in" filter="fade">
                                      <p:cBhvr>
                                        <p:cTn id="74" dur="500"/>
                                        <p:tgtEl>
                                          <p:spTgt spid="86"/>
                                        </p:tgtEl>
                                      </p:cBhvr>
                                    </p:animEffect>
                                  </p:childTnLst>
                                </p:cTn>
                              </p:par>
                            </p:childTnLst>
                          </p:cTn>
                        </p:par>
                        <p:par>
                          <p:cTn id="75" fill="hold">
                            <p:stCondLst>
                              <p:cond delay="7900"/>
                            </p:stCondLst>
                            <p:childTnLst>
                              <p:par>
                                <p:cTn id="76" presetID="41" presetClass="entr" presetSubtype="0" fill="hold" grpId="0" nodeType="afterEffect">
                                  <p:stCondLst>
                                    <p:cond delay="0"/>
                                  </p:stCondLst>
                                  <p:iterate type="lt">
                                    <p:tmPct val="10000"/>
                                  </p:iterate>
                                  <p:childTnLst>
                                    <p:set>
                                      <p:cBhvr>
                                        <p:cTn id="77" dur="1" fill="hold">
                                          <p:stCondLst>
                                            <p:cond delay="0"/>
                                          </p:stCondLst>
                                        </p:cTn>
                                        <p:tgtEl>
                                          <p:spTgt spid="91"/>
                                        </p:tgtEl>
                                        <p:attrNameLst>
                                          <p:attrName>style.visibility</p:attrName>
                                        </p:attrNameLst>
                                      </p:cBhvr>
                                      <p:to>
                                        <p:strVal val="visible"/>
                                      </p:to>
                                    </p:set>
                                    <p:anim calcmode="lin" valueType="num">
                                      <p:cBhvr>
                                        <p:cTn id="78" dur="500" fill="hold"/>
                                        <p:tgtEl>
                                          <p:spTgt spid="91"/>
                                        </p:tgtEl>
                                        <p:attrNameLst>
                                          <p:attrName>ppt_x</p:attrName>
                                        </p:attrNameLst>
                                      </p:cBhvr>
                                      <p:tavLst>
                                        <p:tav tm="0">
                                          <p:val>
                                            <p:strVal val="#ppt_x"/>
                                          </p:val>
                                        </p:tav>
                                        <p:tav tm="50000">
                                          <p:val>
                                            <p:strVal val="#ppt_x+.1"/>
                                          </p:val>
                                        </p:tav>
                                        <p:tav tm="100000">
                                          <p:val>
                                            <p:strVal val="#ppt_x"/>
                                          </p:val>
                                        </p:tav>
                                      </p:tavLst>
                                    </p:anim>
                                    <p:anim calcmode="lin" valueType="num">
                                      <p:cBhvr>
                                        <p:cTn id="79" dur="500" fill="hold"/>
                                        <p:tgtEl>
                                          <p:spTgt spid="91"/>
                                        </p:tgtEl>
                                        <p:attrNameLst>
                                          <p:attrName>ppt_y</p:attrName>
                                        </p:attrNameLst>
                                      </p:cBhvr>
                                      <p:tavLst>
                                        <p:tav tm="0">
                                          <p:val>
                                            <p:strVal val="#ppt_y"/>
                                          </p:val>
                                        </p:tav>
                                        <p:tav tm="100000">
                                          <p:val>
                                            <p:strVal val="#ppt_y"/>
                                          </p:val>
                                        </p:tav>
                                      </p:tavLst>
                                    </p:anim>
                                    <p:anim calcmode="lin" valueType="num">
                                      <p:cBhvr>
                                        <p:cTn id="80" dur="500" fill="hold"/>
                                        <p:tgtEl>
                                          <p:spTgt spid="91"/>
                                        </p:tgtEl>
                                        <p:attrNameLst>
                                          <p:attrName>ppt_h</p:attrName>
                                        </p:attrNameLst>
                                      </p:cBhvr>
                                      <p:tavLst>
                                        <p:tav tm="0">
                                          <p:val>
                                            <p:strVal val="#ppt_h/10"/>
                                          </p:val>
                                        </p:tav>
                                        <p:tav tm="50000">
                                          <p:val>
                                            <p:strVal val="#ppt_h+.01"/>
                                          </p:val>
                                        </p:tav>
                                        <p:tav tm="100000">
                                          <p:val>
                                            <p:strVal val="#ppt_h"/>
                                          </p:val>
                                        </p:tav>
                                      </p:tavLst>
                                    </p:anim>
                                    <p:anim calcmode="lin" valueType="num">
                                      <p:cBhvr>
                                        <p:cTn id="81" dur="500" fill="hold"/>
                                        <p:tgtEl>
                                          <p:spTgt spid="91"/>
                                        </p:tgtEl>
                                        <p:attrNameLst>
                                          <p:attrName>ppt_w</p:attrName>
                                        </p:attrNameLst>
                                      </p:cBhvr>
                                      <p:tavLst>
                                        <p:tav tm="0">
                                          <p:val>
                                            <p:strVal val="#ppt_w/10"/>
                                          </p:val>
                                        </p:tav>
                                        <p:tav tm="50000">
                                          <p:val>
                                            <p:strVal val="#ppt_w+.01"/>
                                          </p:val>
                                        </p:tav>
                                        <p:tav tm="100000">
                                          <p:val>
                                            <p:strVal val="#ppt_w"/>
                                          </p:val>
                                        </p:tav>
                                      </p:tavLst>
                                    </p:anim>
                                    <p:animEffect transition="in" filter="fade">
                                      <p:cBhvr>
                                        <p:cTn id="82" dur="500" tmFilter="0,0; .5, 1; 1, 1"/>
                                        <p:tgtEl>
                                          <p:spTgt spid="91"/>
                                        </p:tgtEl>
                                      </p:cBhvr>
                                    </p:animEffect>
                                  </p:childTnLst>
                                </p:cTn>
                              </p:par>
                            </p:childTnLst>
                          </p:cTn>
                        </p:par>
                        <p:par>
                          <p:cTn id="83" fill="hold">
                            <p:stCondLst>
                              <p:cond delay="8550"/>
                            </p:stCondLst>
                            <p:childTnLst>
                              <p:par>
                                <p:cTn id="84" presetID="22" presetClass="entr" presetSubtype="4" fill="hold" grpId="0" nodeType="afterEffect">
                                  <p:stCondLst>
                                    <p:cond delay="0"/>
                                  </p:stCondLst>
                                  <p:childTnLst>
                                    <p:set>
                                      <p:cBhvr>
                                        <p:cTn id="85" dur="1" fill="hold">
                                          <p:stCondLst>
                                            <p:cond delay="0"/>
                                          </p:stCondLst>
                                        </p:cTn>
                                        <p:tgtEl>
                                          <p:spTgt spid="87"/>
                                        </p:tgtEl>
                                        <p:attrNameLst>
                                          <p:attrName>style.visibility</p:attrName>
                                        </p:attrNameLst>
                                      </p:cBhvr>
                                      <p:to>
                                        <p:strVal val="visible"/>
                                      </p:to>
                                    </p:set>
                                    <p:animEffect transition="in" filter="wipe(down)">
                                      <p:cBhvr>
                                        <p:cTn id="86" dur="500"/>
                                        <p:tgtEl>
                                          <p:spTgt spid="87"/>
                                        </p:tgtEl>
                                      </p:cBhvr>
                                    </p:animEffect>
                                  </p:childTnLst>
                                </p:cTn>
                              </p:par>
                            </p:childTnLst>
                          </p:cTn>
                        </p:par>
                        <p:par>
                          <p:cTn id="87" fill="hold">
                            <p:stCondLst>
                              <p:cond delay="9050"/>
                            </p:stCondLst>
                            <p:childTnLst>
                              <p:par>
                                <p:cTn id="88" presetID="10" presetClass="entr" presetSubtype="0" fill="hold" grpId="0" nodeType="afterEffect">
                                  <p:stCondLst>
                                    <p:cond delay="0"/>
                                  </p:stCondLst>
                                  <p:childTnLst>
                                    <p:set>
                                      <p:cBhvr>
                                        <p:cTn id="89" dur="1" fill="hold">
                                          <p:stCondLst>
                                            <p:cond delay="0"/>
                                          </p:stCondLst>
                                        </p:cTn>
                                        <p:tgtEl>
                                          <p:spTgt spid="88"/>
                                        </p:tgtEl>
                                        <p:attrNameLst>
                                          <p:attrName>style.visibility</p:attrName>
                                        </p:attrNameLst>
                                      </p:cBhvr>
                                      <p:to>
                                        <p:strVal val="visible"/>
                                      </p:to>
                                    </p:set>
                                    <p:animEffect transition="in" filter="fade">
                                      <p:cBhvr>
                                        <p:cTn id="90" dur="500"/>
                                        <p:tgtEl>
                                          <p:spTgt spid="88"/>
                                        </p:tgtEl>
                                      </p:cBhvr>
                                    </p:animEffect>
                                  </p:childTnLst>
                                </p:cTn>
                              </p:par>
                            </p:childTnLst>
                          </p:cTn>
                        </p:par>
                        <p:par>
                          <p:cTn id="91" fill="hold">
                            <p:stCondLst>
                              <p:cond delay="9550"/>
                            </p:stCondLst>
                            <p:childTnLst>
                              <p:par>
                                <p:cTn id="92" presetID="41" presetClass="entr" presetSubtype="0" fill="hold" grpId="0" nodeType="afterEffect">
                                  <p:stCondLst>
                                    <p:cond delay="0"/>
                                  </p:stCondLst>
                                  <p:iterate type="lt">
                                    <p:tmPct val="10000"/>
                                  </p:iterate>
                                  <p:childTnLst>
                                    <p:set>
                                      <p:cBhvr>
                                        <p:cTn id="93" dur="1" fill="hold">
                                          <p:stCondLst>
                                            <p:cond delay="0"/>
                                          </p:stCondLst>
                                        </p:cTn>
                                        <p:tgtEl>
                                          <p:spTgt spid="92"/>
                                        </p:tgtEl>
                                        <p:attrNameLst>
                                          <p:attrName>style.visibility</p:attrName>
                                        </p:attrNameLst>
                                      </p:cBhvr>
                                      <p:to>
                                        <p:strVal val="visible"/>
                                      </p:to>
                                    </p:set>
                                    <p:anim calcmode="lin" valueType="num">
                                      <p:cBhvr>
                                        <p:cTn id="94" dur="500" fill="hold"/>
                                        <p:tgtEl>
                                          <p:spTgt spid="92"/>
                                        </p:tgtEl>
                                        <p:attrNameLst>
                                          <p:attrName>ppt_x</p:attrName>
                                        </p:attrNameLst>
                                      </p:cBhvr>
                                      <p:tavLst>
                                        <p:tav tm="0">
                                          <p:val>
                                            <p:strVal val="#ppt_x"/>
                                          </p:val>
                                        </p:tav>
                                        <p:tav tm="50000">
                                          <p:val>
                                            <p:strVal val="#ppt_x+.1"/>
                                          </p:val>
                                        </p:tav>
                                        <p:tav tm="100000">
                                          <p:val>
                                            <p:strVal val="#ppt_x"/>
                                          </p:val>
                                        </p:tav>
                                      </p:tavLst>
                                    </p:anim>
                                    <p:anim calcmode="lin" valueType="num">
                                      <p:cBhvr>
                                        <p:cTn id="95" dur="500" fill="hold"/>
                                        <p:tgtEl>
                                          <p:spTgt spid="92"/>
                                        </p:tgtEl>
                                        <p:attrNameLst>
                                          <p:attrName>ppt_y</p:attrName>
                                        </p:attrNameLst>
                                      </p:cBhvr>
                                      <p:tavLst>
                                        <p:tav tm="0">
                                          <p:val>
                                            <p:strVal val="#ppt_y"/>
                                          </p:val>
                                        </p:tav>
                                        <p:tav tm="100000">
                                          <p:val>
                                            <p:strVal val="#ppt_y"/>
                                          </p:val>
                                        </p:tav>
                                      </p:tavLst>
                                    </p:anim>
                                    <p:anim calcmode="lin" valueType="num">
                                      <p:cBhvr>
                                        <p:cTn id="96" dur="500" fill="hold"/>
                                        <p:tgtEl>
                                          <p:spTgt spid="92"/>
                                        </p:tgtEl>
                                        <p:attrNameLst>
                                          <p:attrName>ppt_h</p:attrName>
                                        </p:attrNameLst>
                                      </p:cBhvr>
                                      <p:tavLst>
                                        <p:tav tm="0">
                                          <p:val>
                                            <p:strVal val="#ppt_h/10"/>
                                          </p:val>
                                        </p:tav>
                                        <p:tav tm="50000">
                                          <p:val>
                                            <p:strVal val="#ppt_h+.01"/>
                                          </p:val>
                                        </p:tav>
                                        <p:tav tm="100000">
                                          <p:val>
                                            <p:strVal val="#ppt_h"/>
                                          </p:val>
                                        </p:tav>
                                      </p:tavLst>
                                    </p:anim>
                                    <p:anim calcmode="lin" valueType="num">
                                      <p:cBhvr>
                                        <p:cTn id="97" dur="500" fill="hold"/>
                                        <p:tgtEl>
                                          <p:spTgt spid="92"/>
                                        </p:tgtEl>
                                        <p:attrNameLst>
                                          <p:attrName>ppt_w</p:attrName>
                                        </p:attrNameLst>
                                      </p:cBhvr>
                                      <p:tavLst>
                                        <p:tav tm="0">
                                          <p:val>
                                            <p:strVal val="#ppt_w/10"/>
                                          </p:val>
                                        </p:tav>
                                        <p:tav tm="50000">
                                          <p:val>
                                            <p:strVal val="#ppt_w+.01"/>
                                          </p:val>
                                        </p:tav>
                                        <p:tav tm="100000">
                                          <p:val>
                                            <p:strVal val="#ppt_w"/>
                                          </p:val>
                                        </p:tav>
                                      </p:tavLst>
                                    </p:anim>
                                    <p:animEffect transition="in" filter="fade">
                                      <p:cBhvr>
                                        <p:cTn id="98" dur="500" tmFilter="0,0; .5, 1; 1, 1"/>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79" grpId="0"/>
      <p:bldP spid="80" grpId="0" animBg="1"/>
      <p:bldP spid="81" grpId="0" animBg="1"/>
      <p:bldP spid="82" grpId="0" animBg="1"/>
      <p:bldP spid="83" grpId="0" animBg="1"/>
      <p:bldP spid="84" grpId="0" animBg="1"/>
      <p:bldP spid="85" grpId="0" animBg="1"/>
      <p:bldP spid="86" grpId="0" animBg="1"/>
      <p:bldP spid="87" grpId="0" animBg="1"/>
      <p:bldP spid="88" grpId="0" animBg="1"/>
      <p:bldP spid="89" grpId="0"/>
      <p:bldP spid="90" grpId="0"/>
      <p:bldP spid="91" grpId="0"/>
      <p:bldP spid="92" grpId="0"/>
      <p:bldP spid="1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84919" y="332656"/>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四、工作进度</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E5E1AEF-FA34-411E-A83F-918FA758DB30}"/>
              </a:ext>
            </a:extLst>
          </p:cNvPr>
          <p:cNvSpPr txBox="1"/>
          <p:nvPr/>
        </p:nvSpPr>
        <p:spPr>
          <a:xfrm>
            <a:off x="841003" y="1576191"/>
            <a:ext cx="10801200" cy="923330"/>
          </a:xfrm>
          <a:prstGeom prst="rect">
            <a:avLst/>
          </a:prstGeom>
          <a:noFill/>
        </p:spPr>
        <p:txBody>
          <a:bodyPr wrap="square" rtlCol="0">
            <a:spAutoFit/>
          </a:bodyPr>
          <a:lstStyle/>
          <a:p>
            <a:r>
              <a:rPr lang="zh-CN" altLang="en-US">
                <a:solidFill>
                  <a:srgbClr val="5C6D7D"/>
                </a:solidFill>
                <a:latin typeface="微软雅黑" panose="020B0503020204020204" pitchFamily="34" charset="-122"/>
                <a:ea typeface="微软雅黑" panose="020B0503020204020204" pitchFamily="34" charset="-122"/>
              </a:rPr>
              <a:t>    使用连杆机构实现避障功能，为了方便在避障过程中方便夹爪的脱线与重新上线，并且使机身保持水平的姿态，应当使该机构在工作行程时能够使承载夹爪的端面始终保持水平。预先选定期望的端面位置，可以通过钢化反转法得到四连杆机构。</a:t>
            </a:r>
          </a:p>
        </p:txBody>
      </p:sp>
      <p:sp>
        <p:nvSpPr>
          <p:cNvPr id="19" name="标题 4">
            <a:extLst>
              <a:ext uri="{FF2B5EF4-FFF2-40B4-BE49-F238E27FC236}">
                <a16:creationId xmlns:a16="http://schemas.microsoft.com/office/drawing/2014/main" id="{11BDF75A-6E51-4429-A0F2-FEFD33ABA303}"/>
              </a:ext>
            </a:extLst>
          </p:cNvPr>
          <p:cNvSpPr txBox="1">
            <a:spLocks/>
          </p:cNvSpPr>
          <p:nvPr/>
        </p:nvSpPr>
        <p:spPr>
          <a:xfrm>
            <a:off x="774515" y="854714"/>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1800" b="1">
                <a:solidFill>
                  <a:srgbClr val="5C6D7D"/>
                </a:solidFill>
                <a:latin typeface="微软雅黑" panose="020B0503020204020204" pitchFamily="34" charset="-122"/>
                <a:ea typeface="微软雅黑" panose="020B0503020204020204" pitchFamily="34" charset="-122"/>
              </a:rPr>
              <a:t>1</a:t>
            </a:r>
            <a:r>
              <a:rPr lang="zh-CN" altLang="en-US" sz="1800" b="1">
                <a:solidFill>
                  <a:srgbClr val="5C6D7D"/>
                </a:solidFill>
                <a:latin typeface="微软雅黑" panose="020B0503020204020204" pitchFamily="34" charset="-122"/>
                <a:ea typeface="微软雅黑" panose="020B0503020204020204" pitchFamily="34" charset="-122"/>
              </a:rPr>
              <a:t>、行走避障机构</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337195AE-8FD3-48A1-B90E-3112415059D4}"/>
              </a:ext>
            </a:extLst>
          </p:cNvPr>
          <p:cNvPicPr>
            <a:picLocks noChangeAspect="1"/>
          </p:cNvPicPr>
          <p:nvPr/>
        </p:nvPicPr>
        <p:blipFill>
          <a:blip r:embed="rId4"/>
          <a:stretch>
            <a:fillRect/>
          </a:stretch>
        </p:blipFill>
        <p:spPr>
          <a:xfrm>
            <a:off x="911622" y="2647052"/>
            <a:ext cx="6264696" cy="3306986"/>
          </a:xfrm>
          <a:prstGeom prst="rect">
            <a:avLst/>
          </a:prstGeom>
        </p:spPr>
      </p:pic>
    </p:spTree>
    <p:extLst>
      <p:ext uri="{BB962C8B-B14F-4D97-AF65-F5344CB8AC3E}">
        <p14:creationId xmlns:p14="http://schemas.microsoft.com/office/powerpoint/2010/main" val="411878061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P spid="1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84919" y="332656"/>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四、工作进度</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E5E1AEF-FA34-411E-A83F-918FA758DB30}"/>
              </a:ext>
            </a:extLst>
          </p:cNvPr>
          <p:cNvSpPr txBox="1"/>
          <p:nvPr/>
        </p:nvSpPr>
        <p:spPr>
          <a:xfrm>
            <a:off x="841003" y="1576191"/>
            <a:ext cx="10801200" cy="923330"/>
          </a:xfrm>
          <a:prstGeom prst="rect">
            <a:avLst/>
          </a:prstGeom>
          <a:noFill/>
        </p:spPr>
        <p:txBody>
          <a:bodyPr wrap="square" rtlCol="0">
            <a:spAutoFit/>
          </a:bodyPr>
          <a:lstStyle/>
          <a:p>
            <a:r>
              <a:rPr lang="zh-CN" altLang="en-US" dirty="0">
                <a:solidFill>
                  <a:srgbClr val="5C6D7D"/>
                </a:solidFill>
                <a:latin typeface="微软雅黑" panose="020B0503020204020204" pitchFamily="34" charset="-122"/>
                <a:ea typeface="微软雅黑" panose="020B0503020204020204" pitchFamily="34" charset="-122"/>
              </a:rPr>
              <a:t>    使用连杆机构实现避障功能，为了方便在避障过程中方便夹爪的脱线与重新上线，并且使机身保持水平的姿态，应当使该机构在工作行程时能够使承载夹爪的端面始终保持水平。预先选定期望的端面位置，可以通过钢化反转法得到四连杆机构。</a:t>
            </a:r>
          </a:p>
        </p:txBody>
      </p:sp>
      <p:sp>
        <p:nvSpPr>
          <p:cNvPr id="19" name="标题 4">
            <a:extLst>
              <a:ext uri="{FF2B5EF4-FFF2-40B4-BE49-F238E27FC236}">
                <a16:creationId xmlns:a16="http://schemas.microsoft.com/office/drawing/2014/main" id="{11BDF75A-6E51-4429-A0F2-FEFD33ABA303}"/>
              </a:ext>
            </a:extLst>
          </p:cNvPr>
          <p:cNvSpPr txBox="1">
            <a:spLocks/>
          </p:cNvSpPr>
          <p:nvPr/>
        </p:nvSpPr>
        <p:spPr>
          <a:xfrm>
            <a:off x="774515" y="854714"/>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1800" b="1">
                <a:solidFill>
                  <a:srgbClr val="5C6D7D"/>
                </a:solidFill>
                <a:latin typeface="微软雅黑" panose="020B0503020204020204" pitchFamily="34" charset="-122"/>
                <a:ea typeface="微软雅黑" panose="020B0503020204020204" pitchFamily="34" charset="-122"/>
              </a:rPr>
              <a:t>1</a:t>
            </a:r>
            <a:r>
              <a:rPr lang="zh-CN" altLang="en-US" sz="1800" b="1">
                <a:solidFill>
                  <a:srgbClr val="5C6D7D"/>
                </a:solidFill>
                <a:latin typeface="微软雅黑" panose="020B0503020204020204" pitchFamily="34" charset="-122"/>
                <a:ea typeface="微软雅黑" panose="020B0503020204020204" pitchFamily="34" charset="-122"/>
              </a:rPr>
              <a:t>、行走避障机构</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pic>
        <p:nvPicPr>
          <p:cNvPr id="20" name="SOLIDWORKS_Premium_2022_SP0.0_-_腿.SLDASM___2023-04-03_14-33-15_Trim">
            <a:hlinkClick r:id="" action="ppaction://media"/>
            <a:extLst>
              <a:ext uri="{FF2B5EF4-FFF2-40B4-BE49-F238E27FC236}">
                <a16:creationId xmlns:a16="http://schemas.microsoft.com/office/drawing/2014/main" id="{B59AE335-3B8F-4086-9FBA-A5B005ABDA8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911622" y="2564904"/>
            <a:ext cx="5112568" cy="3780605"/>
          </a:xfrm>
          <a:prstGeom prst="rect">
            <a:avLst/>
          </a:prstGeom>
        </p:spPr>
      </p:pic>
    </p:spTree>
    <p:extLst>
      <p:ext uri="{BB962C8B-B14F-4D97-AF65-F5344CB8AC3E}">
        <p14:creationId xmlns:p14="http://schemas.microsoft.com/office/powerpoint/2010/main" val="278746383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4650"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35" restart="whenNotActive" fill="hold" evtFilter="cancelBubble" nodeType="interactiveSeq">
                <p:stCondLst>
                  <p:cond evt="onClick" delay="0">
                    <p:tgtEl>
                      <p:spTgt spid="20"/>
                    </p:tgtEl>
                  </p:cond>
                </p:stCondLst>
                <p:endSync evt="end" delay="0">
                  <p:rtn val="all"/>
                </p:endSync>
                <p:childTnLst>
                  <p:par>
                    <p:cTn id="36" fill="hold">
                      <p:stCondLst>
                        <p:cond delay="0"/>
                      </p:stCondLst>
                      <p:childTnLst>
                        <p:par>
                          <p:cTn id="37" fill="hold">
                            <p:stCondLst>
                              <p:cond delay="0"/>
                            </p:stCondLst>
                            <p:childTnLst>
                              <p:par>
                                <p:cTn id="38" presetID="2" presetClass="mediacall" presetSubtype="0" fill="hold" nodeType="clickEffect">
                                  <p:stCondLst>
                                    <p:cond delay="0"/>
                                  </p:stCondLst>
                                  <p:childTnLst>
                                    <p:cmd type="call" cmd="togglePause">
                                      <p:cBhvr>
                                        <p:cTn id="39" dur="1" fill="hold"/>
                                        <p:tgtEl>
                                          <p:spTgt spid="20"/>
                                        </p:tgtEl>
                                      </p:cBhvr>
                                    </p:cmd>
                                  </p:childTnLst>
                                </p:cTn>
                              </p:par>
                            </p:childTnLst>
                          </p:cTn>
                        </p:par>
                      </p:childTnLst>
                    </p:cTn>
                  </p:par>
                </p:childTnLst>
              </p:cTn>
              <p:nextCondLst>
                <p:cond evt="onClick" delay="0">
                  <p:tgtEl>
                    <p:spTgt spid="20"/>
                  </p:tgtEl>
                </p:cond>
              </p:nextCondLst>
            </p:seq>
            <p:video>
              <p:cMediaNode vol="80000">
                <p:cTn id="40" fill="hold" display="0">
                  <p:stCondLst>
                    <p:cond delay="indefinite"/>
                  </p:stCondLst>
                </p:cTn>
                <p:tgtEl>
                  <p:spTgt spid="20"/>
                </p:tgtEl>
              </p:cMediaNode>
            </p:video>
          </p:childTnLst>
        </p:cTn>
      </p:par>
    </p:tnLst>
    <p:bldLst>
      <p:bldP spid="14" grpId="0" animBg="1"/>
      <p:bldP spid="12" grpId="0" animBg="1"/>
      <p:bldP spid="18" grpId="0"/>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84919" y="332656"/>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四、工作进度</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E5E1AEF-FA34-411E-A83F-918FA758DB30}"/>
              </a:ext>
            </a:extLst>
          </p:cNvPr>
          <p:cNvSpPr txBox="1"/>
          <p:nvPr/>
        </p:nvSpPr>
        <p:spPr>
          <a:xfrm>
            <a:off x="841003" y="1576191"/>
            <a:ext cx="10801200" cy="4524315"/>
          </a:xfrm>
          <a:prstGeom prst="rect">
            <a:avLst/>
          </a:prstGeom>
          <a:noFill/>
        </p:spPr>
        <p:txBody>
          <a:bodyPr wrap="square" rtlCol="0">
            <a:spAutoFit/>
          </a:bodyPr>
          <a:lstStyle/>
          <a:p>
            <a:r>
              <a:rPr lang="zh-CN" altLang="en-US" dirty="0">
                <a:solidFill>
                  <a:srgbClr val="5C6D7D"/>
                </a:solidFill>
                <a:latin typeface="微软雅黑" panose="020B0503020204020204" pitchFamily="34" charset="-122"/>
                <a:ea typeface="微软雅黑" panose="020B0503020204020204" pitchFamily="34" charset="-122"/>
              </a:rPr>
              <a:t>当前存在的问题是其中一只脚接触电线的同时另一只脚离开电线，这样可能在新的夹爪没有固定好的情况下，另一只脚已经松开夹爪，这样具有很高的风险和不稳定性。因此，需要修改机构实现在避障换脚的过程中有一部分时间是两只脚同时夹住电线的。</a:t>
            </a:r>
          </a:p>
          <a:p>
            <a:r>
              <a:rPr lang="zh-CN" altLang="en-US" dirty="0">
                <a:solidFill>
                  <a:srgbClr val="5C6D7D"/>
                </a:solidFill>
                <a:latin typeface="微软雅黑" panose="020B0503020204020204" pitchFamily="34" charset="-122"/>
                <a:ea typeface="微软雅黑" panose="020B0503020204020204" pitchFamily="34" charset="-122"/>
              </a:rPr>
              <a:t>想要改善上述问题，需要使工作行程角大于</a:t>
            </a:r>
            <a:r>
              <a:rPr lang="en-US" altLang="zh-CN" dirty="0">
                <a:solidFill>
                  <a:srgbClr val="5C6D7D"/>
                </a:solidFill>
                <a:latin typeface="微软雅黑" panose="020B0503020204020204" pitchFamily="34" charset="-122"/>
                <a:ea typeface="微软雅黑" panose="020B0503020204020204" pitchFamily="34" charset="-122"/>
              </a:rPr>
              <a:t>180°</a:t>
            </a:r>
            <a:r>
              <a:rPr lang="zh-CN" altLang="en-US" dirty="0">
                <a:solidFill>
                  <a:srgbClr val="5C6D7D"/>
                </a:solidFill>
                <a:latin typeface="微软雅黑" panose="020B0503020204020204" pitchFamily="34" charset="-122"/>
                <a:ea typeface="微软雅黑" panose="020B0503020204020204" pitchFamily="34" charset="-122"/>
              </a:rPr>
              <a:t>。这样会导致两腿在交接时工作高度不一致，因此，我打算通过设计改变两两岸末端的距离，来实现控制小腿（用类似于千斤顶的装置代替）长度，进而补偿高度差。</a:t>
            </a:r>
            <a:endParaRPr lang="en-US" altLang="zh-CN" dirty="0">
              <a:solidFill>
                <a:srgbClr val="5C6D7D"/>
              </a:solidFill>
              <a:latin typeface="微软雅黑" panose="020B0503020204020204" pitchFamily="34" charset="-122"/>
              <a:ea typeface="微软雅黑" panose="020B0503020204020204" pitchFamily="34" charset="-122"/>
            </a:endParaRPr>
          </a:p>
          <a:p>
            <a:r>
              <a:rPr lang="zh-CN" altLang="en-US" dirty="0">
                <a:solidFill>
                  <a:srgbClr val="5C6D7D"/>
                </a:solidFill>
                <a:latin typeface="微软雅黑" panose="020B0503020204020204" pitchFamily="34" charset="-122"/>
                <a:ea typeface="微软雅黑" panose="020B0503020204020204" pitchFamily="34" charset="-122"/>
              </a:rPr>
              <a:t>另一个问题是目前使用曲柄机构，对曲柄四周的空间要求比较高，需要上下都没有物体遮挡。</a:t>
            </a:r>
          </a:p>
          <a:p>
            <a:r>
              <a:rPr lang="zh-CN" altLang="en-US" dirty="0">
                <a:solidFill>
                  <a:srgbClr val="5C6D7D"/>
                </a:solidFill>
                <a:latin typeface="微软雅黑" panose="020B0503020204020204" pitchFamily="34" charset="-122"/>
                <a:ea typeface="微软雅黑" panose="020B0503020204020204" pitchFamily="34" charset="-122"/>
              </a:rPr>
              <a:t>两个解决方法</a:t>
            </a:r>
          </a:p>
          <a:p>
            <a:r>
              <a:rPr lang="zh-CN" altLang="en-US" dirty="0">
                <a:solidFill>
                  <a:srgbClr val="5C6D7D"/>
                </a:solidFill>
                <a:latin typeface="微软雅黑" panose="020B0503020204020204" pitchFamily="34" charset="-122"/>
                <a:ea typeface="微软雅黑" panose="020B0503020204020204" pitchFamily="34" charset="-122"/>
              </a:rPr>
              <a:t>一是将行走机构加装在机体两侧，这样一共需要四只脚，而且使用场景被限制在有两根线缆的情况。</a:t>
            </a:r>
            <a:endParaRPr lang="en-US" altLang="zh-CN" dirty="0">
              <a:solidFill>
                <a:srgbClr val="5C6D7D"/>
              </a:solidFill>
              <a:latin typeface="微软雅黑" panose="020B0503020204020204" pitchFamily="34" charset="-122"/>
              <a:ea typeface="微软雅黑" panose="020B0503020204020204" pitchFamily="34" charset="-122"/>
            </a:endParaRPr>
          </a:p>
          <a:p>
            <a:endParaRPr lang="en-US" altLang="zh-CN" dirty="0">
              <a:solidFill>
                <a:srgbClr val="5C6D7D"/>
              </a:solidFill>
              <a:latin typeface="微软雅黑" panose="020B0503020204020204" pitchFamily="34" charset="-122"/>
              <a:ea typeface="微软雅黑" panose="020B0503020204020204" pitchFamily="34" charset="-122"/>
            </a:endParaRPr>
          </a:p>
          <a:p>
            <a:r>
              <a:rPr lang="zh-CN" altLang="en-US" dirty="0">
                <a:solidFill>
                  <a:srgbClr val="5C6D7D"/>
                </a:solidFill>
                <a:latin typeface="微软雅黑" panose="020B0503020204020204" pitchFamily="34" charset="-122"/>
                <a:ea typeface="微软雅黑" panose="020B0503020204020204" pitchFamily="34" charset="-122"/>
              </a:rPr>
              <a:t>第二种方法是继续优化连杆结构和主动力供应方式，使机构</a:t>
            </a:r>
            <a:endParaRPr lang="en-US" altLang="zh-CN" dirty="0">
              <a:solidFill>
                <a:srgbClr val="5C6D7D"/>
              </a:solidFill>
              <a:latin typeface="微软雅黑" panose="020B0503020204020204" pitchFamily="34" charset="-122"/>
              <a:ea typeface="微软雅黑" panose="020B0503020204020204" pitchFamily="34" charset="-122"/>
            </a:endParaRPr>
          </a:p>
          <a:p>
            <a:r>
              <a:rPr lang="zh-CN" altLang="en-US" dirty="0">
                <a:solidFill>
                  <a:srgbClr val="5C6D7D"/>
                </a:solidFill>
                <a:latin typeface="微软雅黑" panose="020B0503020204020204" pitchFamily="34" charset="-122"/>
                <a:ea typeface="微软雅黑" panose="020B0503020204020204" pitchFamily="34" charset="-122"/>
              </a:rPr>
              <a:t>不再需要使用周转的构件而是可以将摆动角度限制在</a:t>
            </a:r>
            <a:r>
              <a:rPr lang="en-US" altLang="zh-CN" dirty="0">
                <a:solidFill>
                  <a:srgbClr val="5C6D7D"/>
                </a:solidFill>
                <a:latin typeface="微软雅黑" panose="020B0503020204020204" pitchFamily="34" charset="-122"/>
                <a:ea typeface="微软雅黑" panose="020B0503020204020204" pitchFamily="34" charset="-122"/>
              </a:rPr>
              <a:t>180°</a:t>
            </a:r>
            <a:r>
              <a:rPr lang="zh-CN" altLang="en-US" dirty="0">
                <a:solidFill>
                  <a:srgbClr val="5C6D7D"/>
                </a:solidFill>
                <a:latin typeface="微软雅黑" panose="020B0503020204020204" pitchFamily="34" charset="-122"/>
                <a:ea typeface="微软雅黑" panose="020B0503020204020204" pitchFamily="34" charset="-122"/>
              </a:rPr>
              <a:t>以内</a:t>
            </a:r>
            <a:endParaRPr lang="en-US" altLang="zh-CN" dirty="0">
              <a:solidFill>
                <a:srgbClr val="5C6D7D"/>
              </a:solidFill>
              <a:latin typeface="微软雅黑" panose="020B0503020204020204" pitchFamily="34" charset="-122"/>
              <a:ea typeface="微软雅黑" panose="020B0503020204020204" pitchFamily="34" charset="-122"/>
            </a:endParaRPr>
          </a:p>
          <a:p>
            <a:r>
              <a:rPr lang="zh-CN" altLang="en-US" dirty="0">
                <a:solidFill>
                  <a:srgbClr val="5C6D7D"/>
                </a:solidFill>
                <a:latin typeface="微软雅黑" panose="020B0503020204020204" pitchFamily="34" charset="-122"/>
                <a:ea typeface="微软雅黑" panose="020B0503020204020204" pitchFamily="34" charset="-122"/>
              </a:rPr>
              <a:t>。目前的思路是使用不完全齿轮实现传动力的变向，同时使工作</a:t>
            </a:r>
            <a:endParaRPr lang="en-US" altLang="zh-CN" dirty="0">
              <a:solidFill>
                <a:srgbClr val="5C6D7D"/>
              </a:solidFill>
              <a:latin typeface="微软雅黑" panose="020B0503020204020204" pitchFamily="34" charset="-122"/>
              <a:ea typeface="微软雅黑" panose="020B0503020204020204" pitchFamily="34" charset="-122"/>
            </a:endParaRPr>
          </a:p>
          <a:p>
            <a:r>
              <a:rPr lang="zh-CN" altLang="en-US" dirty="0">
                <a:solidFill>
                  <a:srgbClr val="5C6D7D"/>
                </a:solidFill>
                <a:latin typeface="微软雅黑" panose="020B0503020204020204" pitchFamily="34" charset="-122"/>
                <a:ea typeface="微软雅黑" panose="020B0503020204020204" pitchFamily="34" charset="-122"/>
              </a:rPr>
              <a:t>行程和回程中大小腿之间的位置关系发生变化，从而实现收腿</a:t>
            </a:r>
            <a:endParaRPr lang="en-US" altLang="zh-CN" dirty="0">
              <a:solidFill>
                <a:srgbClr val="5C6D7D"/>
              </a:solidFill>
              <a:latin typeface="微软雅黑" panose="020B0503020204020204" pitchFamily="34" charset="-122"/>
              <a:ea typeface="微软雅黑" panose="020B0503020204020204" pitchFamily="34" charset="-122"/>
            </a:endParaRPr>
          </a:p>
          <a:p>
            <a:r>
              <a:rPr lang="zh-CN" altLang="en-US" dirty="0">
                <a:solidFill>
                  <a:srgbClr val="5C6D7D"/>
                </a:solidFill>
                <a:latin typeface="微软雅黑" panose="020B0503020204020204" pitchFamily="34" charset="-122"/>
                <a:ea typeface="微软雅黑" panose="020B0503020204020204" pitchFamily="34" charset="-122"/>
              </a:rPr>
              <a:t>避障的效果。</a:t>
            </a:r>
          </a:p>
          <a:p>
            <a:endParaRPr lang="zh-CN" altLang="en-US" dirty="0">
              <a:solidFill>
                <a:srgbClr val="5C6D7D"/>
              </a:solidFill>
              <a:latin typeface="微软雅黑" panose="020B0503020204020204" pitchFamily="34" charset="-122"/>
              <a:ea typeface="微软雅黑" panose="020B0503020204020204" pitchFamily="34" charset="-122"/>
            </a:endParaRPr>
          </a:p>
        </p:txBody>
      </p:sp>
      <p:sp>
        <p:nvSpPr>
          <p:cNvPr id="19" name="标题 4">
            <a:extLst>
              <a:ext uri="{FF2B5EF4-FFF2-40B4-BE49-F238E27FC236}">
                <a16:creationId xmlns:a16="http://schemas.microsoft.com/office/drawing/2014/main" id="{11BDF75A-6E51-4429-A0F2-FEFD33ABA303}"/>
              </a:ext>
            </a:extLst>
          </p:cNvPr>
          <p:cNvSpPr txBox="1">
            <a:spLocks/>
          </p:cNvSpPr>
          <p:nvPr/>
        </p:nvSpPr>
        <p:spPr>
          <a:xfrm>
            <a:off x="774515" y="854714"/>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1800" b="1">
                <a:solidFill>
                  <a:srgbClr val="5C6D7D"/>
                </a:solidFill>
                <a:latin typeface="微软雅黑" panose="020B0503020204020204" pitchFamily="34" charset="-122"/>
                <a:ea typeface="微软雅黑" panose="020B0503020204020204" pitchFamily="34" charset="-122"/>
              </a:rPr>
              <a:t>1</a:t>
            </a:r>
            <a:r>
              <a:rPr lang="zh-CN" altLang="en-US" sz="1800" b="1">
                <a:solidFill>
                  <a:srgbClr val="5C6D7D"/>
                </a:solidFill>
                <a:latin typeface="微软雅黑" panose="020B0503020204020204" pitchFamily="34" charset="-122"/>
                <a:ea typeface="微软雅黑" panose="020B0503020204020204" pitchFamily="34" charset="-122"/>
              </a:rPr>
              <a:t>、行走避障机构</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6EA78E06-3B62-4B09-8FBF-2EE571D3419C}"/>
              </a:ext>
            </a:extLst>
          </p:cNvPr>
          <p:cNvPicPr>
            <a:picLocks noChangeAspect="1"/>
          </p:cNvPicPr>
          <p:nvPr/>
        </p:nvPicPr>
        <p:blipFill>
          <a:blip r:embed="rId4"/>
          <a:stretch>
            <a:fillRect/>
          </a:stretch>
        </p:blipFill>
        <p:spPr>
          <a:xfrm>
            <a:off x="7537747" y="4371854"/>
            <a:ext cx="3527266" cy="2314769"/>
          </a:xfrm>
          <a:prstGeom prst="rect">
            <a:avLst/>
          </a:prstGeom>
        </p:spPr>
      </p:pic>
    </p:spTree>
    <p:extLst>
      <p:ext uri="{BB962C8B-B14F-4D97-AF65-F5344CB8AC3E}">
        <p14:creationId xmlns:p14="http://schemas.microsoft.com/office/powerpoint/2010/main" val="171815335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P spid="1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84919" y="332656"/>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四、工作进度</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E5E1AEF-FA34-411E-A83F-918FA758DB30}"/>
              </a:ext>
            </a:extLst>
          </p:cNvPr>
          <p:cNvSpPr txBox="1"/>
          <p:nvPr/>
        </p:nvSpPr>
        <p:spPr>
          <a:xfrm>
            <a:off x="841003" y="1576191"/>
            <a:ext cx="10801200" cy="646331"/>
          </a:xfrm>
          <a:prstGeom prst="rect">
            <a:avLst/>
          </a:prstGeom>
          <a:noFill/>
        </p:spPr>
        <p:txBody>
          <a:bodyPr wrap="square" rtlCol="0">
            <a:spAutoFit/>
          </a:bodyPr>
          <a:lstStyle/>
          <a:p>
            <a:r>
              <a:rPr lang="zh-CN" altLang="en-US" dirty="0">
                <a:solidFill>
                  <a:srgbClr val="5C6D7D"/>
                </a:solidFill>
                <a:latin typeface="微软雅黑" panose="020B0503020204020204" pitchFamily="34" charset="-122"/>
                <a:ea typeface="微软雅黑" panose="020B0503020204020204" pitchFamily="34" charset="-122"/>
              </a:rPr>
              <a:t>    常见的轮臂式巡线机器人在越障过程中，采用调整质心</a:t>
            </a:r>
            <a:r>
              <a:rPr lang="en-US" altLang="zh-CN" dirty="0">
                <a:solidFill>
                  <a:srgbClr val="5C6D7D"/>
                </a:solidFill>
                <a:latin typeface="微软雅黑" panose="020B0503020204020204" pitchFamily="34" charset="-122"/>
                <a:ea typeface="微软雅黑" panose="020B0503020204020204" pitchFamily="34" charset="-122"/>
              </a:rPr>
              <a:t>-</a:t>
            </a:r>
            <a:r>
              <a:rPr lang="zh-CN" altLang="en-US" dirty="0">
                <a:solidFill>
                  <a:srgbClr val="5C6D7D"/>
                </a:solidFill>
                <a:latin typeface="微软雅黑" panose="020B0503020204020204" pitchFamily="34" charset="-122"/>
                <a:ea typeface="微软雅黑" panose="020B0503020204020204" pitchFamily="34" charset="-122"/>
              </a:rPr>
              <a:t>前爪脱离</a:t>
            </a:r>
            <a:r>
              <a:rPr lang="en-US" altLang="zh-CN" dirty="0">
                <a:solidFill>
                  <a:srgbClr val="5C6D7D"/>
                </a:solidFill>
                <a:latin typeface="微软雅黑" panose="020B0503020204020204" pitchFamily="34" charset="-122"/>
                <a:ea typeface="微软雅黑" panose="020B0503020204020204" pitchFamily="34" charset="-122"/>
              </a:rPr>
              <a:t>-</a:t>
            </a:r>
            <a:r>
              <a:rPr lang="zh-CN" altLang="en-US" dirty="0">
                <a:solidFill>
                  <a:srgbClr val="5C6D7D"/>
                </a:solidFill>
                <a:latin typeface="微软雅黑" panose="020B0503020204020204" pitchFamily="34" charset="-122"/>
                <a:ea typeface="微软雅黑" panose="020B0503020204020204" pitchFamily="34" charset="-122"/>
              </a:rPr>
              <a:t>前爪越障夹线</a:t>
            </a:r>
            <a:r>
              <a:rPr lang="en-US" altLang="zh-CN" dirty="0">
                <a:solidFill>
                  <a:srgbClr val="5C6D7D"/>
                </a:solidFill>
                <a:latin typeface="微软雅黑" panose="020B0503020204020204" pitchFamily="34" charset="-122"/>
                <a:ea typeface="微软雅黑" panose="020B0503020204020204" pitchFamily="34" charset="-122"/>
              </a:rPr>
              <a:t>-</a:t>
            </a:r>
            <a:r>
              <a:rPr lang="zh-CN" altLang="en-US" dirty="0">
                <a:solidFill>
                  <a:srgbClr val="5C6D7D"/>
                </a:solidFill>
                <a:latin typeface="微软雅黑" panose="020B0503020204020204" pitchFamily="34" charset="-122"/>
                <a:ea typeface="微软雅黑" panose="020B0503020204020204" pitchFamily="34" charset="-122"/>
              </a:rPr>
              <a:t>再次调整质心</a:t>
            </a:r>
            <a:r>
              <a:rPr lang="en-US" altLang="zh-CN" dirty="0">
                <a:solidFill>
                  <a:srgbClr val="5C6D7D"/>
                </a:solidFill>
                <a:latin typeface="微软雅黑" panose="020B0503020204020204" pitchFamily="34" charset="-122"/>
                <a:ea typeface="微软雅黑" panose="020B0503020204020204" pitchFamily="34" charset="-122"/>
              </a:rPr>
              <a:t>-</a:t>
            </a:r>
            <a:r>
              <a:rPr lang="zh-CN" altLang="en-US" dirty="0">
                <a:solidFill>
                  <a:srgbClr val="5C6D7D"/>
                </a:solidFill>
                <a:latin typeface="微软雅黑" panose="020B0503020204020204" pitchFamily="34" charset="-122"/>
                <a:ea typeface="微软雅黑" panose="020B0503020204020204" pitchFamily="34" charset="-122"/>
              </a:rPr>
              <a:t>后爪越障夹线的</a:t>
            </a:r>
            <a:r>
              <a:rPr lang="zh-CN" altLang="en-US">
                <a:solidFill>
                  <a:srgbClr val="5C6D7D"/>
                </a:solidFill>
                <a:latin typeface="微软雅黑" panose="020B0503020204020204" pitchFamily="34" charset="-122"/>
                <a:ea typeface="微软雅黑" panose="020B0503020204020204" pitchFamily="34" charset="-122"/>
              </a:rPr>
              <a:t>设计方案。</a:t>
            </a:r>
            <a:endParaRPr lang="en-US" altLang="zh-CN">
              <a:solidFill>
                <a:srgbClr val="5C6D7D"/>
              </a:solidFill>
              <a:latin typeface="微软雅黑" panose="020B0503020204020204" pitchFamily="34" charset="-122"/>
              <a:ea typeface="微软雅黑" panose="020B0503020204020204" pitchFamily="34" charset="-122"/>
            </a:endParaRPr>
          </a:p>
        </p:txBody>
      </p:sp>
      <p:sp>
        <p:nvSpPr>
          <p:cNvPr id="19" name="标题 4">
            <a:extLst>
              <a:ext uri="{FF2B5EF4-FFF2-40B4-BE49-F238E27FC236}">
                <a16:creationId xmlns:a16="http://schemas.microsoft.com/office/drawing/2014/main" id="{11BDF75A-6E51-4429-A0F2-FEFD33ABA303}"/>
              </a:ext>
            </a:extLst>
          </p:cNvPr>
          <p:cNvSpPr txBox="1">
            <a:spLocks/>
          </p:cNvSpPr>
          <p:nvPr/>
        </p:nvSpPr>
        <p:spPr>
          <a:xfrm>
            <a:off x="774515" y="854714"/>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1800" b="1">
                <a:solidFill>
                  <a:srgbClr val="5C6D7D"/>
                </a:solidFill>
                <a:latin typeface="微软雅黑" panose="020B0503020204020204" pitchFamily="34" charset="-122"/>
                <a:ea typeface="微软雅黑" panose="020B0503020204020204" pitchFamily="34" charset="-122"/>
              </a:rPr>
              <a:t>2</a:t>
            </a:r>
            <a:r>
              <a:rPr lang="zh-CN" altLang="en-US" sz="1800" b="1">
                <a:solidFill>
                  <a:srgbClr val="5C6D7D"/>
                </a:solidFill>
                <a:latin typeface="微软雅黑" panose="020B0503020204020204" pitchFamily="34" charset="-122"/>
                <a:ea typeface="微软雅黑" panose="020B0503020204020204" pitchFamily="34" charset="-122"/>
              </a:rPr>
              <a:t>、机体平衡机构</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D22F9F56-C44C-4E40-9422-F3D807E03BEF}"/>
              </a:ext>
            </a:extLst>
          </p:cNvPr>
          <p:cNvPicPr>
            <a:picLocks noChangeAspect="1"/>
          </p:cNvPicPr>
          <p:nvPr/>
        </p:nvPicPr>
        <p:blipFill>
          <a:blip r:embed="rId4"/>
          <a:stretch>
            <a:fillRect/>
          </a:stretch>
        </p:blipFill>
        <p:spPr>
          <a:xfrm>
            <a:off x="1082158" y="2404283"/>
            <a:ext cx="1996613" cy="1546994"/>
          </a:xfrm>
          <a:prstGeom prst="rect">
            <a:avLst/>
          </a:prstGeom>
        </p:spPr>
      </p:pic>
      <p:pic>
        <p:nvPicPr>
          <p:cNvPr id="6" name="图片 5">
            <a:extLst>
              <a:ext uri="{FF2B5EF4-FFF2-40B4-BE49-F238E27FC236}">
                <a16:creationId xmlns:a16="http://schemas.microsoft.com/office/drawing/2014/main" id="{09B3C8EA-4B91-45CB-B0DD-9859F88048BE}"/>
              </a:ext>
            </a:extLst>
          </p:cNvPr>
          <p:cNvPicPr>
            <a:picLocks noChangeAspect="1"/>
          </p:cNvPicPr>
          <p:nvPr/>
        </p:nvPicPr>
        <p:blipFill>
          <a:blip r:embed="rId5"/>
          <a:stretch>
            <a:fillRect/>
          </a:stretch>
        </p:blipFill>
        <p:spPr>
          <a:xfrm>
            <a:off x="3967998" y="2434765"/>
            <a:ext cx="2309060" cy="1486029"/>
          </a:xfrm>
          <a:prstGeom prst="rect">
            <a:avLst/>
          </a:prstGeom>
        </p:spPr>
      </p:pic>
      <p:sp>
        <p:nvSpPr>
          <p:cNvPr id="21" name="文本框 20">
            <a:extLst>
              <a:ext uri="{FF2B5EF4-FFF2-40B4-BE49-F238E27FC236}">
                <a16:creationId xmlns:a16="http://schemas.microsoft.com/office/drawing/2014/main" id="{F18DCA3D-4AF4-485A-9C00-6CBCD5B99E06}"/>
              </a:ext>
            </a:extLst>
          </p:cNvPr>
          <p:cNvSpPr txBox="1"/>
          <p:nvPr/>
        </p:nvSpPr>
        <p:spPr>
          <a:xfrm>
            <a:off x="911622" y="4419899"/>
            <a:ext cx="10801200" cy="923330"/>
          </a:xfrm>
          <a:prstGeom prst="rect">
            <a:avLst/>
          </a:prstGeom>
          <a:noFill/>
        </p:spPr>
        <p:txBody>
          <a:bodyPr wrap="square" rtlCol="0">
            <a:spAutoFit/>
          </a:bodyPr>
          <a:lstStyle/>
          <a:p>
            <a:r>
              <a:rPr lang="en-US" altLang="zh-CN">
                <a:solidFill>
                  <a:srgbClr val="5C6D7D"/>
                </a:solidFill>
                <a:latin typeface="微软雅黑" panose="020B0503020204020204" pitchFamily="34" charset="-122"/>
                <a:ea typeface="微软雅黑" panose="020B0503020204020204" pitchFamily="34" charset="-122"/>
              </a:rPr>
              <a:t>    </a:t>
            </a:r>
            <a:r>
              <a:rPr lang="zh-CN" altLang="en-US">
                <a:solidFill>
                  <a:srgbClr val="5C6D7D"/>
                </a:solidFill>
                <a:latin typeface="微软雅黑" panose="020B0503020204020204" pitchFamily="34" charset="-122"/>
                <a:ea typeface="微软雅黑" panose="020B0503020204020204" pitchFamily="34" charset="-122"/>
              </a:rPr>
              <a:t>为此，柔索牵引机构采用丝杠直线运动机构，正常运动时，滑块被锁在两端；在需要调整质心时，电机启动转动丝杠，使滑块向中部目标位置移动，到达后触发传感器关闭电机，同时锁住滑块，以达到移动重心位置的效果。此外，柔索必须有足够的张力来发挥保持工作箱体正常运动和改变质心的作用。</a:t>
            </a:r>
          </a:p>
        </p:txBody>
      </p:sp>
      <p:pic>
        <p:nvPicPr>
          <p:cNvPr id="8" name="图片 7">
            <a:extLst>
              <a:ext uri="{FF2B5EF4-FFF2-40B4-BE49-F238E27FC236}">
                <a16:creationId xmlns:a16="http://schemas.microsoft.com/office/drawing/2014/main" id="{877C7B79-F02A-4CF7-8B04-7DD154BC391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62818" y="2434765"/>
            <a:ext cx="3123202" cy="1494421"/>
          </a:xfrm>
          <a:prstGeom prst="rect">
            <a:avLst/>
          </a:prstGeom>
        </p:spPr>
      </p:pic>
    </p:spTree>
    <p:extLst>
      <p:ext uri="{BB962C8B-B14F-4D97-AF65-F5344CB8AC3E}">
        <p14:creationId xmlns:p14="http://schemas.microsoft.com/office/powerpoint/2010/main" val="50360488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P spid="1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84919" y="332656"/>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四、工作进度</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19" name="标题 4">
            <a:extLst>
              <a:ext uri="{FF2B5EF4-FFF2-40B4-BE49-F238E27FC236}">
                <a16:creationId xmlns:a16="http://schemas.microsoft.com/office/drawing/2014/main" id="{11BDF75A-6E51-4429-A0F2-FEFD33ABA303}"/>
              </a:ext>
            </a:extLst>
          </p:cNvPr>
          <p:cNvSpPr txBox="1">
            <a:spLocks/>
          </p:cNvSpPr>
          <p:nvPr/>
        </p:nvSpPr>
        <p:spPr>
          <a:xfrm>
            <a:off x="774515" y="854714"/>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1800" b="1">
                <a:solidFill>
                  <a:srgbClr val="5C6D7D"/>
                </a:solidFill>
                <a:latin typeface="微软雅黑" panose="020B0503020204020204" pitchFamily="34" charset="-122"/>
                <a:ea typeface="微软雅黑" panose="020B0503020204020204" pitchFamily="34" charset="-122"/>
              </a:rPr>
              <a:t>2</a:t>
            </a:r>
            <a:r>
              <a:rPr lang="zh-CN" altLang="en-US" sz="1800" b="1">
                <a:solidFill>
                  <a:srgbClr val="5C6D7D"/>
                </a:solidFill>
                <a:latin typeface="微软雅黑" panose="020B0503020204020204" pitchFamily="34" charset="-122"/>
                <a:ea typeface="微软雅黑" panose="020B0503020204020204" pitchFamily="34" charset="-122"/>
              </a:rPr>
              <a:t>、机体平衡机构</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pic>
        <p:nvPicPr>
          <p:cNvPr id="5" name="QQ录屏20230403155730">
            <a:hlinkClick r:id="" action="ppaction://media"/>
            <a:extLst>
              <a:ext uri="{FF2B5EF4-FFF2-40B4-BE49-F238E27FC236}">
                <a16:creationId xmlns:a16="http://schemas.microsoft.com/office/drawing/2014/main" id="{5C5DE934-391F-44D5-940F-0D72E516C10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129036" y="2099041"/>
            <a:ext cx="7776864" cy="4054474"/>
          </a:xfrm>
          <a:prstGeom prst="rect">
            <a:avLst/>
          </a:prstGeom>
        </p:spPr>
      </p:pic>
      <p:sp>
        <p:nvSpPr>
          <p:cNvPr id="20" name="文本框 19">
            <a:extLst>
              <a:ext uri="{FF2B5EF4-FFF2-40B4-BE49-F238E27FC236}">
                <a16:creationId xmlns:a16="http://schemas.microsoft.com/office/drawing/2014/main" id="{E9E2F4C1-19A1-4231-8F0D-3897E07AAD64}"/>
              </a:ext>
            </a:extLst>
          </p:cNvPr>
          <p:cNvSpPr txBox="1"/>
          <p:nvPr/>
        </p:nvSpPr>
        <p:spPr>
          <a:xfrm>
            <a:off x="872194" y="1376772"/>
            <a:ext cx="10801200" cy="369332"/>
          </a:xfrm>
          <a:prstGeom prst="rect">
            <a:avLst/>
          </a:prstGeom>
          <a:noFill/>
        </p:spPr>
        <p:txBody>
          <a:bodyPr wrap="square" rtlCol="0">
            <a:spAutoFit/>
          </a:bodyPr>
          <a:lstStyle/>
          <a:p>
            <a:r>
              <a:rPr lang="en-US" altLang="zh-CN">
                <a:solidFill>
                  <a:srgbClr val="5C6D7D"/>
                </a:solidFill>
                <a:latin typeface="微软雅黑" panose="020B0503020204020204" pitchFamily="34" charset="-122"/>
                <a:ea typeface="微软雅黑" panose="020B0503020204020204" pitchFamily="34" charset="-122"/>
              </a:rPr>
              <a:t>    </a:t>
            </a:r>
            <a:r>
              <a:rPr lang="zh-CN" altLang="en-US">
                <a:solidFill>
                  <a:srgbClr val="5C6D7D"/>
                </a:solidFill>
                <a:latin typeface="微软雅黑" panose="020B0503020204020204" pitchFamily="34" charset="-122"/>
                <a:ea typeface="微软雅黑" panose="020B0503020204020204" pitchFamily="34" charset="-122"/>
              </a:rPr>
              <a:t>如下仅展现机构大致运动状态，并不是最终成果。</a:t>
            </a:r>
          </a:p>
        </p:txBody>
      </p:sp>
    </p:spTree>
    <p:extLst>
      <p:ext uri="{BB962C8B-B14F-4D97-AF65-F5344CB8AC3E}">
        <p14:creationId xmlns:p14="http://schemas.microsoft.com/office/powerpoint/2010/main" val="283128401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515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35" fill="hold" display="0">
                  <p:stCondLst>
                    <p:cond delay="indefinite"/>
                  </p:stCondLst>
                </p:cTn>
                <p:tgtEl>
                  <p:spTgt spid="5"/>
                </p:tgtEl>
              </p:cMediaNode>
            </p:video>
            <p:seq concurrent="1" nextAc="seek">
              <p:cTn id="36" restart="whenNotActive" fill="hold" evtFilter="cancelBubble" nodeType="interactiveSeq">
                <p:stCondLst>
                  <p:cond evt="onClick" delay="0">
                    <p:tgtEl>
                      <p:spTgt spid="5"/>
                    </p:tgtEl>
                  </p:cond>
                </p:stCondLst>
                <p:endSync evt="end" delay="0">
                  <p:rtn val="all"/>
                </p:endSync>
                <p:childTnLst>
                  <p:par>
                    <p:cTn id="37" fill="hold">
                      <p:stCondLst>
                        <p:cond delay="0"/>
                      </p:stCondLst>
                      <p:childTnLst>
                        <p:par>
                          <p:cTn id="38" fill="hold">
                            <p:stCondLst>
                              <p:cond delay="0"/>
                            </p:stCondLst>
                            <p:childTnLst>
                              <p:par>
                                <p:cTn id="39" presetID="2" presetClass="mediacall" presetSubtype="0" fill="hold" nodeType="clickEffect">
                                  <p:stCondLst>
                                    <p:cond delay="0"/>
                                  </p:stCondLst>
                                  <p:childTnLst>
                                    <p:cmd type="call" cmd="togglePause">
                                      <p:cBhvr>
                                        <p:cTn id="40" dur="1" fill="hold"/>
                                        <p:tgtEl>
                                          <p:spTgt spid="5"/>
                                        </p:tgtEl>
                                      </p:cBhvr>
                                    </p:cmd>
                                  </p:childTnLst>
                                </p:cTn>
                              </p:par>
                            </p:childTnLst>
                          </p:cTn>
                        </p:par>
                      </p:childTnLst>
                    </p:cTn>
                  </p:par>
                </p:childTnLst>
              </p:cTn>
              <p:nextCondLst>
                <p:cond evt="onClick" delay="0">
                  <p:tgtEl>
                    <p:spTgt spid="5"/>
                  </p:tgtEl>
                </p:cond>
              </p:nextCondLst>
            </p:seq>
          </p:childTnLst>
        </p:cTn>
      </p:par>
    </p:tnLst>
    <p:bldLst>
      <p:bldP spid="14" grpId="0" animBg="1"/>
      <p:bldP spid="12" grpId="0" animBg="1"/>
      <p:bldP spid="18" grpId="0"/>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3" y="-27385"/>
            <a:ext cx="12192000" cy="6885383"/>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5483" y="-27384"/>
            <a:ext cx="12200658" cy="6885383"/>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95"/>
          <p:cNvSpPr/>
          <p:nvPr/>
        </p:nvSpPr>
        <p:spPr>
          <a:xfrm>
            <a:off x="2151946" y="3667168"/>
            <a:ext cx="2016224" cy="2016224"/>
          </a:xfrm>
          <a:prstGeom prst="rect">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nvGrpSpPr>
          <p:cNvPr id="97" name="组合 96"/>
          <p:cNvGrpSpPr/>
          <p:nvPr/>
        </p:nvGrpSpPr>
        <p:grpSpPr>
          <a:xfrm>
            <a:off x="2151947" y="1647536"/>
            <a:ext cx="2016224" cy="2357643"/>
            <a:chOff x="2857226" y="1628800"/>
            <a:chExt cx="2016224" cy="2357643"/>
          </a:xfrm>
        </p:grpSpPr>
        <p:sp>
          <p:nvSpPr>
            <p:cNvPr id="98" name="矩形 97"/>
            <p:cNvSpPr/>
            <p:nvPr/>
          </p:nvSpPr>
          <p:spPr>
            <a:xfrm>
              <a:off x="2857226" y="1628800"/>
              <a:ext cx="2016224" cy="2016224"/>
            </a:xfrm>
            <a:prstGeom prst="rect">
              <a:avLst/>
            </a:prstGeom>
            <a:solidFill>
              <a:srgbClr val="5C6D7D">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sp>
          <p:nvSpPr>
            <p:cNvPr id="99" name="等腰三角形 98"/>
            <p:cNvSpPr/>
            <p:nvPr/>
          </p:nvSpPr>
          <p:spPr>
            <a:xfrm rot="10800000">
              <a:off x="3667315" y="3645024"/>
              <a:ext cx="396045" cy="341419"/>
            </a:xfrm>
            <a:prstGeom prst="triangle">
              <a:avLst/>
            </a:prstGeom>
            <a:solidFill>
              <a:srgbClr val="B4B7B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sp>
        <p:nvSpPr>
          <p:cNvPr id="111" name="标题 4"/>
          <p:cNvSpPr txBox="1">
            <a:spLocks/>
          </p:cNvSpPr>
          <p:nvPr/>
        </p:nvSpPr>
        <p:spPr>
          <a:xfrm>
            <a:off x="2537324" y="2884028"/>
            <a:ext cx="1232395" cy="8766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2000" dirty="0">
                <a:solidFill>
                  <a:srgbClr val="5C6D7D"/>
                </a:solidFill>
                <a:latin typeface="微软雅黑" panose="020B0503020204020204" pitchFamily="34" charset="-122"/>
                <a:ea typeface="微软雅黑" panose="020B0503020204020204" pitchFamily="34" charset="-122"/>
              </a:rPr>
              <a:t>PART 1</a:t>
            </a:r>
          </a:p>
        </p:txBody>
      </p:sp>
      <p:sp>
        <p:nvSpPr>
          <p:cNvPr id="112" name="标题 4"/>
          <p:cNvSpPr txBox="1">
            <a:spLocks/>
          </p:cNvSpPr>
          <p:nvPr/>
        </p:nvSpPr>
        <p:spPr>
          <a:xfrm>
            <a:off x="2410381" y="4216232"/>
            <a:ext cx="1512166" cy="8766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a:solidFill>
                  <a:schemeClr val="bg1">
                    <a:lumMod val="50000"/>
                  </a:schemeClr>
                </a:solidFill>
                <a:latin typeface="微软雅黑" panose="020B0503020204020204" pitchFamily="34" charset="-122"/>
                <a:ea typeface="微软雅黑" panose="020B0503020204020204" pitchFamily="34" charset="-122"/>
              </a:rPr>
              <a:t>整体阐述</a:t>
            </a:r>
            <a:endParaRPr lang="en-US" altLang="zh-CN" sz="24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13" name="矩形 112"/>
          <p:cNvSpPr/>
          <p:nvPr/>
        </p:nvSpPr>
        <p:spPr>
          <a:xfrm>
            <a:off x="4168171" y="1647536"/>
            <a:ext cx="2016224" cy="2016224"/>
          </a:xfrm>
          <a:prstGeom prst="rect">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nvGrpSpPr>
          <p:cNvPr id="114" name="组合 113"/>
          <p:cNvGrpSpPr/>
          <p:nvPr/>
        </p:nvGrpSpPr>
        <p:grpSpPr>
          <a:xfrm rot="10800000">
            <a:off x="4168173" y="3322382"/>
            <a:ext cx="2016224" cy="2362230"/>
            <a:chOff x="2857226" y="1628801"/>
            <a:chExt cx="2016224" cy="2339162"/>
          </a:xfrm>
        </p:grpSpPr>
        <p:sp>
          <p:nvSpPr>
            <p:cNvPr id="115" name="矩形 114"/>
            <p:cNvSpPr/>
            <p:nvPr/>
          </p:nvSpPr>
          <p:spPr>
            <a:xfrm>
              <a:off x="2857226" y="1628801"/>
              <a:ext cx="2016224" cy="1997744"/>
            </a:xfrm>
            <a:prstGeom prst="rect">
              <a:avLst/>
            </a:prstGeom>
            <a:solidFill>
              <a:srgbClr val="5C6D7D">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sp>
          <p:nvSpPr>
            <p:cNvPr id="116" name="等腰三角形 115"/>
            <p:cNvSpPr/>
            <p:nvPr/>
          </p:nvSpPr>
          <p:spPr>
            <a:xfrm rot="10800000">
              <a:off x="3667315" y="3626544"/>
              <a:ext cx="396045" cy="341419"/>
            </a:xfrm>
            <a:prstGeom prst="triangle">
              <a:avLst/>
            </a:prstGeom>
            <a:solidFill>
              <a:srgbClr val="B4B7B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sp>
        <p:nvSpPr>
          <p:cNvPr id="118" name="标题 4"/>
          <p:cNvSpPr txBox="1">
            <a:spLocks/>
          </p:cNvSpPr>
          <p:nvPr/>
        </p:nvSpPr>
        <p:spPr>
          <a:xfrm>
            <a:off x="4417794" y="2260917"/>
            <a:ext cx="1512166" cy="8766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a:solidFill>
                  <a:schemeClr val="bg1">
                    <a:lumMod val="50000"/>
                  </a:schemeClr>
                </a:solidFill>
                <a:latin typeface="微软雅黑" panose="020B0503020204020204" pitchFamily="34" charset="-122"/>
                <a:ea typeface="微软雅黑" panose="020B0503020204020204" pitchFamily="34" charset="-122"/>
              </a:rPr>
              <a:t>选题背景</a:t>
            </a:r>
            <a:endParaRPr lang="en-US" altLang="zh-CN" sz="2400" b="1"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119" name="组合 118"/>
          <p:cNvGrpSpPr/>
          <p:nvPr/>
        </p:nvGrpSpPr>
        <p:grpSpPr>
          <a:xfrm>
            <a:off x="2656005" y="2003473"/>
            <a:ext cx="936104" cy="936104"/>
            <a:chOff x="5441253" y="3720483"/>
            <a:chExt cx="936104" cy="936104"/>
          </a:xfrm>
        </p:grpSpPr>
        <p:sp>
          <p:nvSpPr>
            <p:cNvPr id="120" name="椭圆 119"/>
            <p:cNvSpPr/>
            <p:nvPr/>
          </p:nvSpPr>
          <p:spPr>
            <a:xfrm>
              <a:off x="5441253" y="3720483"/>
              <a:ext cx="936104" cy="936104"/>
            </a:xfrm>
            <a:prstGeom prst="ellipse">
              <a:avLst/>
            </a:prstGeom>
            <a:no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sp>
          <p:nvSpPr>
            <p:cNvPr id="121" name="Freeform 84"/>
            <p:cNvSpPr>
              <a:spLocks noChangeAspect="1" noEditPoints="1" noChangeArrowheads="1"/>
            </p:cNvSpPr>
            <p:nvPr/>
          </p:nvSpPr>
          <p:spPr bwMode="auto">
            <a:xfrm>
              <a:off x="5647217" y="3983496"/>
              <a:ext cx="522378" cy="516499"/>
            </a:xfrm>
            <a:custGeom>
              <a:avLst/>
              <a:gdLst>
                <a:gd name="T0" fmla="*/ 170 w 170"/>
                <a:gd name="T1" fmla="*/ 0 h 168"/>
                <a:gd name="T2" fmla="*/ 162 w 170"/>
                <a:gd name="T3" fmla="*/ 16 h 168"/>
                <a:gd name="T4" fmla="*/ 170 w 170"/>
                <a:gd name="T5" fmla="*/ 103 h 168"/>
                <a:gd name="T6" fmla="*/ 93 w 170"/>
                <a:gd name="T7" fmla="*/ 119 h 168"/>
                <a:gd name="T8" fmla="*/ 128 w 170"/>
                <a:gd name="T9" fmla="*/ 152 h 168"/>
                <a:gd name="T10" fmla="*/ 42 w 170"/>
                <a:gd name="T11" fmla="*/ 168 h 168"/>
                <a:gd name="T12" fmla="*/ 77 w 170"/>
                <a:gd name="T13" fmla="*/ 152 h 168"/>
                <a:gd name="T14" fmla="*/ 0 w 170"/>
                <a:gd name="T15" fmla="*/ 119 h 168"/>
                <a:gd name="T16" fmla="*/ 6 w 170"/>
                <a:gd name="T17" fmla="*/ 103 h 168"/>
                <a:gd name="T18" fmla="*/ 0 w 170"/>
                <a:gd name="T19" fmla="*/ 16 h 168"/>
                <a:gd name="T20" fmla="*/ 0 w 170"/>
                <a:gd name="T21" fmla="*/ 0 h 168"/>
                <a:gd name="T22" fmla="*/ 122 w 170"/>
                <a:gd name="T23" fmla="*/ 40 h 168"/>
                <a:gd name="T24" fmla="*/ 115 w 170"/>
                <a:gd name="T25" fmla="*/ 44 h 168"/>
                <a:gd name="T26" fmla="*/ 75 w 170"/>
                <a:gd name="T27" fmla="*/ 52 h 168"/>
                <a:gd name="T28" fmla="*/ 73 w 170"/>
                <a:gd name="T29" fmla="*/ 50 h 168"/>
                <a:gd name="T30" fmla="*/ 50 w 170"/>
                <a:gd name="T31" fmla="*/ 67 h 168"/>
                <a:gd name="T32" fmla="*/ 85 w 170"/>
                <a:gd name="T33" fmla="*/ 65 h 168"/>
                <a:gd name="T34" fmla="*/ 89 w 170"/>
                <a:gd name="T35" fmla="*/ 67 h 168"/>
                <a:gd name="T36" fmla="*/ 120 w 170"/>
                <a:gd name="T37" fmla="*/ 52 h 168"/>
                <a:gd name="T38" fmla="*/ 128 w 170"/>
                <a:gd name="T39" fmla="*/ 40 h 168"/>
                <a:gd name="T40" fmla="*/ 113 w 170"/>
                <a:gd name="T41" fmla="*/ 58 h 168"/>
                <a:gd name="T42" fmla="*/ 122 w 170"/>
                <a:gd name="T43" fmla="*/ 85 h 168"/>
                <a:gd name="T44" fmla="*/ 113 w 170"/>
                <a:gd name="T45" fmla="*/ 58 h 168"/>
                <a:gd name="T46" fmla="*/ 101 w 170"/>
                <a:gd name="T47" fmla="*/ 67 h 168"/>
                <a:gd name="T48" fmla="*/ 109 w 170"/>
                <a:gd name="T49" fmla="*/ 85 h 168"/>
                <a:gd name="T50" fmla="*/ 101 w 170"/>
                <a:gd name="T51" fmla="*/ 67 h 168"/>
                <a:gd name="T52" fmla="*/ 87 w 170"/>
                <a:gd name="T53" fmla="*/ 77 h 168"/>
                <a:gd name="T54" fmla="*/ 95 w 170"/>
                <a:gd name="T55" fmla="*/ 85 h 168"/>
                <a:gd name="T56" fmla="*/ 87 w 170"/>
                <a:gd name="T57" fmla="*/ 77 h 168"/>
                <a:gd name="T58" fmla="*/ 75 w 170"/>
                <a:gd name="T59" fmla="*/ 69 h 168"/>
                <a:gd name="T60" fmla="*/ 83 w 170"/>
                <a:gd name="T61" fmla="*/ 85 h 168"/>
                <a:gd name="T62" fmla="*/ 75 w 170"/>
                <a:gd name="T63" fmla="*/ 69 h 168"/>
                <a:gd name="T64" fmla="*/ 63 w 170"/>
                <a:gd name="T65" fmla="*/ 69 h 168"/>
                <a:gd name="T66" fmla="*/ 71 w 170"/>
                <a:gd name="T67" fmla="*/ 85 h 168"/>
                <a:gd name="T68" fmla="*/ 63 w 170"/>
                <a:gd name="T69" fmla="*/ 69 h 168"/>
                <a:gd name="T70" fmla="*/ 48 w 170"/>
                <a:gd name="T71" fmla="*/ 73 h 168"/>
                <a:gd name="T72" fmla="*/ 56 w 170"/>
                <a:gd name="T73" fmla="*/ 85 h 168"/>
                <a:gd name="T74" fmla="*/ 48 w 170"/>
                <a:gd name="T75" fmla="*/ 73 h 168"/>
                <a:gd name="T76" fmla="*/ 146 w 170"/>
                <a:gd name="T77" fmla="*/ 18 h 168"/>
                <a:gd name="T78" fmla="*/ 24 w 170"/>
                <a:gd name="T79" fmla="*/ 101 h 168"/>
                <a:gd name="T80" fmla="*/ 146 w 170"/>
                <a:gd name="T81" fmla="*/ 18 h 1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70"/>
                <a:gd name="T124" fmla="*/ 0 h 168"/>
                <a:gd name="T125" fmla="*/ 170 w 170"/>
                <a:gd name="T126" fmla="*/ 168 h 16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70" h="168">
                  <a:moveTo>
                    <a:pt x="0" y="0"/>
                  </a:moveTo>
                  <a:lnTo>
                    <a:pt x="170" y="0"/>
                  </a:lnTo>
                  <a:lnTo>
                    <a:pt x="170" y="16"/>
                  </a:lnTo>
                  <a:lnTo>
                    <a:pt x="162" y="16"/>
                  </a:lnTo>
                  <a:lnTo>
                    <a:pt x="162" y="103"/>
                  </a:lnTo>
                  <a:lnTo>
                    <a:pt x="170" y="103"/>
                  </a:lnTo>
                  <a:lnTo>
                    <a:pt x="170" y="119"/>
                  </a:lnTo>
                  <a:lnTo>
                    <a:pt x="93" y="119"/>
                  </a:lnTo>
                  <a:lnTo>
                    <a:pt x="93" y="152"/>
                  </a:lnTo>
                  <a:lnTo>
                    <a:pt x="128" y="152"/>
                  </a:lnTo>
                  <a:lnTo>
                    <a:pt x="128" y="168"/>
                  </a:lnTo>
                  <a:lnTo>
                    <a:pt x="42" y="168"/>
                  </a:lnTo>
                  <a:lnTo>
                    <a:pt x="42" y="152"/>
                  </a:lnTo>
                  <a:lnTo>
                    <a:pt x="77" y="152"/>
                  </a:lnTo>
                  <a:lnTo>
                    <a:pt x="77" y="119"/>
                  </a:lnTo>
                  <a:lnTo>
                    <a:pt x="0" y="119"/>
                  </a:lnTo>
                  <a:lnTo>
                    <a:pt x="0" y="103"/>
                  </a:lnTo>
                  <a:lnTo>
                    <a:pt x="6" y="103"/>
                  </a:lnTo>
                  <a:lnTo>
                    <a:pt x="6" y="16"/>
                  </a:lnTo>
                  <a:lnTo>
                    <a:pt x="0" y="16"/>
                  </a:lnTo>
                  <a:lnTo>
                    <a:pt x="0" y="0"/>
                  </a:lnTo>
                  <a:lnTo>
                    <a:pt x="0" y="0"/>
                  </a:lnTo>
                  <a:close/>
                  <a:moveTo>
                    <a:pt x="128" y="40"/>
                  </a:moveTo>
                  <a:lnTo>
                    <a:pt x="122" y="40"/>
                  </a:lnTo>
                  <a:lnTo>
                    <a:pt x="113" y="40"/>
                  </a:lnTo>
                  <a:lnTo>
                    <a:pt x="115" y="44"/>
                  </a:lnTo>
                  <a:lnTo>
                    <a:pt x="87" y="61"/>
                  </a:lnTo>
                  <a:lnTo>
                    <a:pt x="75" y="52"/>
                  </a:lnTo>
                  <a:lnTo>
                    <a:pt x="75" y="50"/>
                  </a:lnTo>
                  <a:lnTo>
                    <a:pt x="73" y="50"/>
                  </a:lnTo>
                  <a:lnTo>
                    <a:pt x="48" y="61"/>
                  </a:lnTo>
                  <a:lnTo>
                    <a:pt x="50" y="67"/>
                  </a:lnTo>
                  <a:lnTo>
                    <a:pt x="73" y="56"/>
                  </a:lnTo>
                  <a:lnTo>
                    <a:pt x="85" y="65"/>
                  </a:lnTo>
                  <a:lnTo>
                    <a:pt x="87" y="67"/>
                  </a:lnTo>
                  <a:lnTo>
                    <a:pt x="89" y="67"/>
                  </a:lnTo>
                  <a:lnTo>
                    <a:pt x="117" y="48"/>
                  </a:lnTo>
                  <a:lnTo>
                    <a:pt x="120" y="52"/>
                  </a:lnTo>
                  <a:lnTo>
                    <a:pt x="124" y="46"/>
                  </a:lnTo>
                  <a:lnTo>
                    <a:pt x="128" y="40"/>
                  </a:lnTo>
                  <a:lnTo>
                    <a:pt x="128" y="40"/>
                  </a:lnTo>
                  <a:close/>
                  <a:moveTo>
                    <a:pt x="113" y="58"/>
                  </a:moveTo>
                  <a:lnTo>
                    <a:pt x="113" y="85"/>
                  </a:lnTo>
                  <a:lnTo>
                    <a:pt x="122" y="85"/>
                  </a:lnTo>
                  <a:lnTo>
                    <a:pt x="122" y="58"/>
                  </a:lnTo>
                  <a:lnTo>
                    <a:pt x="113" y="58"/>
                  </a:lnTo>
                  <a:lnTo>
                    <a:pt x="113" y="58"/>
                  </a:lnTo>
                  <a:close/>
                  <a:moveTo>
                    <a:pt x="101" y="67"/>
                  </a:moveTo>
                  <a:lnTo>
                    <a:pt x="101" y="85"/>
                  </a:lnTo>
                  <a:lnTo>
                    <a:pt x="109" y="85"/>
                  </a:lnTo>
                  <a:lnTo>
                    <a:pt x="109" y="67"/>
                  </a:lnTo>
                  <a:lnTo>
                    <a:pt x="101" y="67"/>
                  </a:lnTo>
                  <a:lnTo>
                    <a:pt x="101" y="67"/>
                  </a:lnTo>
                  <a:close/>
                  <a:moveTo>
                    <a:pt x="87" y="77"/>
                  </a:moveTo>
                  <a:lnTo>
                    <a:pt x="87" y="85"/>
                  </a:lnTo>
                  <a:lnTo>
                    <a:pt x="95" y="85"/>
                  </a:lnTo>
                  <a:lnTo>
                    <a:pt x="95" y="77"/>
                  </a:lnTo>
                  <a:lnTo>
                    <a:pt x="87" y="77"/>
                  </a:lnTo>
                  <a:lnTo>
                    <a:pt x="87" y="77"/>
                  </a:lnTo>
                  <a:close/>
                  <a:moveTo>
                    <a:pt x="75" y="69"/>
                  </a:moveTo>
                  <a:lnTo>
                    <a:pt x="75" y="85"/>
                  </a:lnTo>
                  <a:lnTo>
                    <a:pt x="83" y="85"/>
                  </a:lnTo>
                  <a:lnTo>
                    <a:pt x="83" y="69"/>
                  </a:lnTo>
                  <a:lnTo>
                    <a:pt x="75" y="69"/>
                  </a:lnTo>
                  <a:lnTo>
                    <a:pt x="75" y="69"/>
                  </a:lnTo>
                  <a:close/>
                  <a:moveTo>
                    <a:pt x="63" y="69"/>
                  </a:moveTo>
                  <a:lnTo>
                    <a:pt x="63" y="85"/>
                  </a:lnTo>
                  <a:lnTo>
                    <a:pt x="71" y="85"/>
                  </a:lnTo>
                  <a:lnTo>
                    <a:pt x="71" y="69"/>
                  </a:lnTo>
                  <a:lnTo>
                    <a:pt x="63" y="69"/>
                  </a:lnTo>
                  <a:lnTo>
                    <a:pt x="63" y="69"/>
                  </a:lnTo>
                  <a:close/>
                  <a:moveTo>
                    <a:pt x="48" y="73"/>
                  </a:moveTo>
                  <a:lnTo>
                    <a:pt x="48" y="85"/>
                  </a:lnTo>
                  <a:lnTo>
                    <a:pt x="56" y="85"/>
                  </a:lnTo>
                  <a:lnTo>
                    <a:pt x="56" y="73"/>
                  </a:lnTo>
                  <a:lnTo>
                    <a:pt x="48" y="73"/>
                  </a:lnTo>
                  <a:lnTo>
                    <a:pt x="48" y="73"/>
                  </a:lnTo>
                  <a:close/>
                  <a:moveTo>
                    <a:pt x="146" y="18"/>
                  </a:moveTo>
                  <a:lnTo>
                    <a:pt x="24" y="18"/>
                  </a:lnTo>
                  <a:lnTo>
                    <a:pt x="24" y="101"/>
                  </a:lnTo>
                  <a:lnTo>
                    <a:pt x="146" y="101"/>
                  </a:lnTo>
                  <a:lnTo>
                    <a:pt x="146" y="18"/>
                  </a:lnTo>
                  <a:close/>
                </a:path>
              </a:pathLst>
            </a:custGeom>
            <a:solidFill>
              <a:srgbClr val="5C6D7D"/>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zh-CN">
                <a:solidFill>
                  <a:srgbClr val="FC4B41"/>
                </a:solidFill>
                <a:latin typeface="Calibri" pitchFamily="34" charset="0"/>
                <a:sym typeface="宋体" pitchFamily="2" charset="-122"/>
              </a:endParaRPr>
            </a:p>
          </p:txBody>
        </p:sp>
      </p:grpSp>
      <p:sp>
        <p:nvSpPr>
          <p:cNvPr id="122" name="矩形 121"/>
          <p:cNvSpPr/>
          <p:nvPr/>
        </p:nvSpPr>
        <p:spPr>
          <a:xfrm>
            <a:off x="6184395" y="3667168"/>
            <a:ext cx="2016224" cy="2016224"/>
          </a:xfrm>
          <a:prstGeom prst="rect">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nvGrpSpPr>
          <p:cNvPr id="123" name="组合 122"/>
          <p:cNvGrpSpPr/>
          <p:nvPr/>
        </p:nvGrpSpPr>
        <p:grpSpPr>
          <a:xfrm>
            <a:off x="6184396" y="1647536"/>
            <a:ext cx="2016224" cy="2357643"/>
            <a:chOff x="2857226" y="1628800"/>
            <a:chExt cx="2016224" cy="2357643"/>
          </a:xfrm>
        </p:grpSpPr>
        <p:sp>
          <p:nvSpPr>
            <p:cNvPr id="124" name="矩形 123"/>
            <p:cNvSpPr/>
            <p:nvPr/>
          </p:nvSpPr>
          <p:spPr>
            <a:xfrm>
              <a:off x="2857226" y="1628800"/>
              <a:ext cx="2016224" cy="2016224"/>
            </a:xfrm>
            <a:prstGeom prst="rect">
              <a:avLst/>
            </a:prstGeom>
            <a:solidFill>
              <a:srgbClr val="5C6D7D">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sp>
          <p:nvSpPr>
            <p:cNvPr id="125" name="等腰三角形 124"/>
            <p:cNvSpPr/>
            <p:nvPr/>
          </p:nvSpPr>
          <p:spPr>
            <a:xfrm rot="10800000">
              <a:off x="3667315" y="3645024"/>
              <a:ext cx="396045" cy="341419"/>
            </a:xfrm>
            <a:prstGeom prst="triangle">
              <a:avLst/>
            </a:prstGeom>
            <a:solidFill>
              <a:srgbClr val="B4B7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sp>
        <p:nvSpPr>
          <p:cNvPr id="127" name="标题 4"/>
          <p:cNvSpPr txBox="1">
            <a:spLocks/>
          </p:cNvSpPr>
          <p:nvPr/>
        </p:nvSpPr>
        <p:spPr>
          <a:xfrm>
            <a:off x="6472630" y="4331139"/>
            <a:ext cx="1512166" cy="8766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a:solidFill>
                  <a:schemeClr val="bg1">
                    <a:lumMod val="50000"/>
                  </a:schemeClr>
                </a:solidFill>
                <a:latin typeface="微软雅黑" panose="020B0503020204020204" pitchFamily="34" charset="-122"/>
                <a:ea typeface="微软雅黑" panose="020B0503020204020204" pitchFamily="34" charset="-122"/>
              </a:rPr>
              <a:t>方案拟定</a:t>
            </a:r>
            <a:endParaRPr lang="en-US" altLang="zh-CN" sz="2400" b="1"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128" name="组合 127"/>
          <p:cNvGrpSpPr/>
          <p:nvPr/>
        </p:nvGrpSpPr>
        <p:grpSpPr>
          <a:xfrm>
            <a:off x="6775430" y="2097904"/>
            <a:ext cx="936104" cy="936104"/>
            <a:chOff x="7465740" y="2060848"/>
            <a:chExt cx="936104" cy="936104"/>
          </a:xfrm>
        </p:grpSpPr>
        <p:sp>
          <p:nvSpPr>
            <p:cNvPr id="129" name="椭圆 128"/>
            <p:cNvSpPr/>
            <p:nvPr/>
          </p:nvSpPr>
          <p:spPr>
            <a:xfrm>
              <a:off x="7465740" y="2060848"/>
              <a:ext cx="936104" cy="936104"/>
            </a:xfrm>
            <a:prstGeom prst="ellipse">
              <a:avLst/>
            </a:prstGeom>
            <a:no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nvGrpSpPr>
            <p:cNvPr id="130" name="组合 37"/>
            <p:cNvGrpSpPr>
              <a:grpSpLocks/>
            </p:cNvGrpSpPr>
            <p:nvPr/>
          </p:nvGrpSpPr>
          <p:grpSpPr bwMode="auto">
            <a:xfrm>
              <a:off x="7607590" y="2276872"/>
              <a:ext cx="646645" cy="521304"/>
              <a:chOff x="316517" y="428157"/>
              <a:chExt cx="763002" cy="615108"/>
            </a:xfrm>
          </p:grpSpPr>
          <p:sp>
            <p:nvSpPr>
              <p:cNvPr id="131" name="圆角矩形 35"/>
              <p:cNvSpPr>
                <a:spLocks noChangeArrowheads="1"/>
              </p:cNvSpPr>
              <p:nvPr/>
            </p:nvSpPr>
            <p:spPr bwMode="auto">
              <a:xfrm>
                <a:off x="377825" y="428157"/>
                <a:ext cx="640387" cy="368076"/>
              </a:xfrm>
              <a:prstGeom prst="roundRect">
                <a:avLst>
                  <a:gd name="adj" fmla="val 8903"/>
                </a:avLst>
              </a:prstGeom>
              <a:noFill/>
              <a:ln w="28575">
                <a:solidFill>
                  <a:srgbClr val="5C6D7D"/>
                </a:solidFill>
                <a:bevel/>
                <a:headEnd/>
                <a:tailEnd/>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C4B41"/>
                  </a:solidFill>
                </a:endParaRPr>
              </a:p>
            </p:txBody>
          </p:sp>
          <p:sp>
            <p:nvSpPr>
              <p:cNvPr id="132" name="梯形 36"/>
              <p:cNvSpPr>
                <a:spLocks noChangeArrowheads="1"/>
              </p:cNvSpPr>
              <p:nvPr/>
            </p:nvSpPr>
            <p:spPr bwMode="auto">
              <a:xfrm flipV="1">
                <a:off x="316517" y="836912"/>
                <a:ext cx="763002" cy="206353"/>
              </a:xfrm>
              <a:custGeom>
                <a:avLst/>
                <a:gdLst>
                  <a:gd name="T0" fmla="*/ 737215 w 21600"/>
                  <a:gd name="T1" fmla="*/ 103177 h 21600"/>
                  <a:gd name="T2" fmla="*/ 381501 w 21600"/>
                  <a:gd name="T3" fmla="*/ 206353 h 21600"/>
                  <a:gd name="T4" fmla="*/ 25787 w 21600"/>
                  <a:gd name="T5" fmla="*/ 103177 h 21600"/>
                  <a:gd name="T6" fmla="*/ 381501 w 21600"/>
                  <a:gd name="T7" fmla="*/ 0 h 21600"/>
                  <a:gd name="T8" fmla="*/ 0 60000 65536"/>
                  <a:gd name="T9" fmla="*/ 0 60000 65536"/>
                  <a:gd name="T10" fmla="*/ 0 60000 65536"/>
                  <a:gd name="T11" fmla="*/ 0 60000 65536"/>
                  <a:gd name="T12" fmla="*/ 2530 w 21600"/>
                  <a:gd name="T13" fmla="*/ 2530 h 21600"/>
                  <a:gd name="T14" fmla="*/ 19070 w 21600"/>
                  <a:gd name="T15" fmla="*/ 19070 h 21600"/>
                </a:gdLst>
                <a:ahLst/>
                <a:cxnLst>
                  <a:cxn ang="T8">
                    <a:pos x="T0" y="T1"/>
                  </a:cxn>
                  <a:cxn ang="T9">
                    <a:pos x="T2" y="T3"/>
                  </a:cxn>
                  <a:cxn ang="T10">
                    <a:pos x="T4" y="T5"/>
                  </a:cxn>
                  <a:cxn ang="T11">
                    <a:pos x="T6" y="T7"/>
                  </a:cxn>
                </a:cxnLst>
                <a:rect l="T12" t="T13" r="T14" b="T15"/>
                <a:pathLst>
                  <a:path w="21600" h="21600">
                    <a:moveTo>
                      <a:pt x="0" y="0"/>
                    </a:moveTo>
                    <a:lnTo>
                      <a:pt x="1460" y="21600"/>
                    </a:lnTo>
                    <a:lnTo>
                      <a:pt x="20140" y="21600"/>
                    </a:lnTo>
                    <a:lnTo>
                      <a:pt x="21600" y="0"/>
                    </a:lnTo>
                    <a:close/>
                  </a:path>
                </a:pathLst>
              </a:custGeom>
              <a:solidFill>
                <a:srgbClr val="5C6D7D"/>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C4B41"/>
                  </a:solidFill>
                </a:endParaRPr>
              </a:p>
            </p:txBody>
          </p:sp>
        </p:grpSp>
      </p:grpSp>
      <p:sp>
        <p:nvSpPr>
          <p:cNvPr id="133" name="矩形 132"/>
          <p:cNvSpPr/>
          <p:nvPr/>
        </p:nvSpPr>
        <p:spPr>
          <a:xfrm>
            <a:off x="8200620" y="1647536"/>
            <a:ext cx="2016224" cy="2016224"/>
          </a:xfrm>
          <a:prstGeom prst="rect">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nvGrpSpPr>
          <p:cNvPr id="134" name="组合 133"/>
          <p:cNvGrpSpPr/>
          <p:nvPr/>
        </p:nvGrpSpPr>
        <p:grpSpPr>
          <a:xfrm rot="10800000">
            <a:off x="8200622" y="3322382"/>
            <a:ext cx="2016224" cy="2362230"/>
            <a:chOff x="2857226" y="1628801"/>
            <a:chExt cx="2016224" cy="2339162"/>
          </a:xfrm>
        </p:grpSpPr>
        <p:sp>
          <p:nvSpPr>
            <p:cNvPr id="135" name="矩形 134"/>
            <p:cNvSpPr/>
            <p:nvPr/>
          </p:nvSpPr>
          <p:spPr>
            <a:xfrm>
              <a:off x="2857226" y="1628801"/>
              <a:ext cx="2016224" cy="1997744"/>
            </a:xfrm>
            <a:prstGeom prst="rect">
              <a:avLst/>
            </a:prstGeom>
            <a:solidFill>
              <a:srgbClr val="5C6D7D">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sp>
          <p:nvSpPr>
            <p:cNvPr id="136" name="等腰三角形 135"/>
            <p:cNvSpPr/>
            <p:nvPr/>
          </p:nvSpPr>
          <p:spPr>
            <a:xfrm rot="10800000">
              <a:off x="3667315" y="3626544"/>
              <a:ext cx="396045" cy="341419"/>
            </a:xfrm>
            <a:prstGeom prst="triangle">
              <a:avLst/>
            </a:prstGeom>
            <a:solidFill>
              <a:srgbClr val="B4B7BE">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sp>
        <p:nvSpPr>
          <p:cNvPr id="138" name="标题 4"/>
          <p:cNvSpPr txBox="1">
            <a:spLocks/>
          </p:cNvSpPr>
          <p:nvPr/>
        </p:nvSpPr>
        <p:spPr>
          <a:xfrm>
            <a:off x="8482031" y="2217312"/>
            <a:ext cx="1512166" cy="8766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a:solidFill>
                  <a:schemeClr val="bg1">
                    <a:lumMod val="50000"/>
                  </a:schemeClr>
                </a:solidFill>
                <a:latin typeface="微软雅黑" panose="020B0503020204020204" pitchFamily="34" charset="-122"/>
                <a:ea typeface="微软雅黑" panose="020B0503020204020204" pitchFamily="34" charset="-122"/>
              </a:rPr>
              <a:t>工作进度</a:t>
            </a:r>
            <a:endParaRPr lang="en-US" altLang="zh-CN" sz="2400" b="1"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4715524" y="4048770"/>
            <a:ext cx="936104" cy="936104"/>
            <a:chOff x="1561083" y="2204864"/>
            <a:chExt cx="936104" cy="936104"/>
          </a:xfrm>
        </p:grpSpPr>
        <p:grpSp>
          <p:nvGrpSpPr>
            <p:cNvPr id="161" name="组合 160"/>
            <p:cNvGrpSpPr/>
            <p:nvPr/>
          </p:nvGrpSpPr>
          <p:grpSpPr>
            <a:xfrm>
              <a:off x="1757320" y="2396968"/>
              <a:ext cx="537577" cy="645657"/>
              <a:chOff x="5501727" y="1556792"/>
              <a:chExt cx="1019221" cy="1224136"/>
            </a:xfrm>
            <a:solidFill>
              <a:srgbClr val="FC4B41"/>
            </a:solidFill>
          </p:grpSpPr>
          <p:sp>
            <p:nvSpPr>
              <p:cNvPr id="162" name="矩形 161"/>
              <p:cNvSpPr/>
              <p:nvPr/>
            </p:nvSpPr>
            <p:spPr>
              <a:xfrm>
                <a:off x="5617267" y="1556792"/>
                <a:ext cx="120280" cy="1224136"/>
              </a:xfrm>
              <a:prstGeom prst="rect">
                <a:avLst/>
              </a:prstGeom>
              <a:solidFill>
                <a:srgbClr val="5C6D7D"/>
              </a:solid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椭圆 162"/>
              <p:cNvSpPr/>
              <p:nvPr/>
            </p:nvSpPr>
            <p:spPr>
              <a:xfrm>
                <a:off x="5501727" y="1876363"/>
                <a:ext cx="351360" cy="351360"/>
              </a:xfrm>
              <a:prstGeom prst="ellipse">
                <a:avLst/>
              </a:prstGeom>
              <a:solidFill>
                <a:srgbClr val="5C6D7D"/>
              </a:solid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矩形 163"/>
              <p:cNvSpPr/>
              <p:nvPr/>
            </p:nvSpPr>
            <p:spPr>
              <a:xfrm>
                <a:off x="5933775" y="1556792"/>
                <a:ext cx="120280" cy="1224136"/>
              </a:xfrm>
              <a:prstGeom prst="rect">
                <a:avLst/>
              </a:prstGeom>
              <a:solidFill>
                <a:srgbClr val="5C6D7D"/>
              </a:solid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椭圆 164"/>
              <p:cNvSpPr/>
              <p:nvPr/>
            </p:nvSpPr>
            <p:spPr>
              <a:xfrm>
                <a:off x="5818235" y="2141536"/>
                <a:ext cx="351360" cy="351360"/>
              </a:xfrm>
              <a:prstGeom prst="ellipse">
                <a:avLst/>
              </a:prstGeom>
              <a:solidFill>
                <a:srgbClr val="5C6D7D"/>
              </a:solid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矩形 165"/>
              <p:cNvSpPr/>
              <p:nvPr/>
            </p:nvSpPr>
            <p:spPr>
              <a:xfrm>
                <a:off x="6285135" y="1556792"/>
                <a:ext cx="120280" cy="1224136"/>
              </a:xfrm>
              <a:prstGeom prst="rect">
                <a:avLst/>
              </a:prstGeom>
              <a:solidFill>
                <a:srgbClr val="5C6D7D"/>
              </a:solid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7" name="椭圆 166"/>
              <p:cNvSpPr/>
              <p:nvPr/>
            </p:nvSpPr>
            <p:spPr>
              <a:xfrm>
                <a:off x="6169588" y="1700809"/>
                <a:ext cx="351360" cy="351360"/>
              </a:xfrm>
              <a:prstGeom prst="ellipse">
                <a:avLst/>
              </a:prstGeom>
              <a:solidFill>
                <a:srgbClr val="5C6D7D"/>
              </a:solid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9" name="椭圆 168"/>
            <p:cNvSpPr/>
            <p:nvPr/>
          </p:nvSpPr>
          <p:spPr>
            <a:xfrm>
              <a:off x="1561083" y="2204864"/>
              <a:ext cx="936104" cy="936104"/>
            </a:xfrm>
            <a:prstGeom prst="ellipse">
              <a:avLst/>
            </a:prstGeom>
            <a:no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grpSp>
        <p:nvGrpSpPr>
          <p:cNvPr id="2" name="组合 1"/>
          <p:cNvGrpSpPr/>
          <p:nvPr/>
        </p:nvGrpSpPr>
        <p:grpSpPr>
          <a:xfrm>
            <a:off x="8761009" y="4059579"/>
            <a:ext cx="936104" cy="936104"/>
            <a:chOff x="7658919" y="4136504"/>
            <a:chExt cx="936104" cy="936104"/>
          </a:xfrm>
        </p:grpSpPr>
        <p:grpSp>
          <p:nvGrpSpPr>
            <p:cNvPr id="175" name="组合 116"/>
            <p:cNvGrpSpPr>
              <a:grpSpLocks/>
            </p:cNvGrpSpPr>
            <p:nvPr/>
          </p:nvGrpSpPr>
          <p:grpSpPr bwMode="auto">
            <a:xfrm>
              <a:off x="7762188" y="4220826"/>
              <a:ext cx="593567" cy="695190"/>
              <a:chOff x="0" y="0"/>
              <a:chExt cx="1223776" cy="1433216"/>
            </a:xfrm>
            <a:solidFill>
              <a:srgbClr val="B4B7BE"/>
            </a:solidFill>
          </p:grpSpPr>
          <p:grpSp>
            <p:nvGrpSpPr>
              <p:cNvPr id="176" name="组合 111"/>
              <p:cNvGrpSpPr>
                <a:grpSpLocks/>
              </p:cNvGrpSpPr>
              <p:nvPr/>
            </p:nvGrpSpPr>
            <p:grpSpPr bwMode="auto">
              <a:xfrm>
                <a:off x="0" y="0"/>
                <a:ext cx="1223776" cy="1433216"/>
                <a:chOff x="0" y="0"/>
                <a:chExt cx="1223776" cy="1433216"/>
              </a:xfrm>
              <a:grpFill/>
            </p:grpSpPr>
            <p:sp>
              <p:nvSpPr>
                <p:cNvPr id="178" name="任意多边形 112"/>
                <p:cNvSpPr>
                  <a:spLocks noChangeArrowheads="1"/>
                </p:cNvSpPr>
                <p:nvPr/>
              </p:nvSpPr>
              <p:spPr bwMode="auto">
                <a:xfrm>
                  <a:off x="0" y="0"/>
                  <a:ext cx="1208988" cy="1208988"/>
                </a:xfrm>
                <a:custGeom>
                  <a:avLst/>
                  <a:gdLst>
                    <a:gd name="T0" fmla="*/ 604493 w 1208988"/>
                    <a:gd name="T1" fmla="*/ 172493 h 1208988"/>
                    <a:gd name="T2" fmla="*/ 172493 w 1208988"/>
                    <a:gd name="T3" fmla="*/ 604493 h 1208988"/>
                    <a:gd name="T4" fmla="*/ 604493 w 1208988"/>
                    <a:gd name="T5" fmla="*/ 1036493 h 1208988"/>
                    <a:gd name="T6" fmla="*/ 1036493 w 1208988"/>
                    <a:gd name="T7" fmla="*/ 604493 h 1208988"/>
                    <a:gd name="T8" fmla="*/ 604493 w 1208988"/>
                    <a:gd name="T9" fmla="*/ 172493 h 1208988"/>
                    <a:gd name="T10" fmla="*/ 604494 w 1208988"/>
                    <a:gd name="T11" fmla="*/ 0 h 1208988"/>
                    <a:gd name="T12" fmla="*/ 1208988 w 1208988"/>
                    <a:gd name="T13" fmla="*/ 604494 h 1208988"/>
                    <a:gd name="T14" fmla="*/ 604494 w 1208988"/>
                    <a:gd name="T15" fmla="*/ 1208988 h 1208988"/>
                    <a:gd name="T16" fmla="*/ 0 w 1208988"/>
                    <a:gd name="T17" fmla="*/ 604494 h 1208988"/>
                    <a:gd name="T18" fmla="*/ 604494 w 1208988"/>
                    <a:gd name="T19" fmla="*/ 0 h 120898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08988"/>
                    <a:gd name="T31" fmla="*/ 0 h 1208988"/>
                    <a:gd name="T32" fmla="*/ 1208988 w 1208988"/>
                    <a:gd name="T33" fmla="*/ 1208988 h 120898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08988" h="1208988">
                      <a:moveTo>
                        <a:pt x="604493" y="172493"/>
                      </a:moveTo>
                      <a:cubicBezTo>
                        <a:pt x="365906" y="172493"/>
                        <a:pt x="172493" y="365906"/>
                        <a:pt x="172493" y="604493"/>
                      </a:cubicBezTo>
                      <a:cubicBezTo>
                        <a:pt x="172493" y="843080"/>
                        <a:pt x="365906" y="1036493"/>
                        <a:pt x="604493" y="1036493"/>
                      </a:cubicBezTo>
                      <a:cubicBezTo>
                        <a:pt x="843080" y="1036493"/>
                        <a:pt x="1036493" y="843080"/>
                        <a:pt x="1036493" y="604493"/>
                      </a:cubicBezTo>
                      <a:cubicBezTo>
                        <a:pt x="1036493" y="365906"/>
                        <a:pt x="843080" y="172493"/>
                        <a:pt x="604493" y="172493"/>
                      </a:cubicBezTo>
                      <a:close/>
                      <a:moveTo>
                        <a:pt x="604494" y="0"/>
                      </a:moveTo>
                      <a:cubicBezTo>
                        <a:pt x="938347" y="0"/>
                        <a:pt x="1208988" y="270641"/>
                        <a:pt x="1208988" y="604494"/>
                      </a:cubicBezTo>
                      <a:cubicBezTo>
                        <a:pt x="1208988" y="938347"/>
                        <a:pt x="938347" y="1208988"/>
                        <a:pt x="604494" y="1208988"/>
                      </a:cubicBezTo>
                      <a:cubicBezTo>
                        <a:pt x="270641" y="1208988"/>
                        <a:pt x="0" y="938347"/>
                        <a:pt x="0" y="604494"/>
                      </a:cubicBezTo>
                      <a:cubicBezTo>
                        <a:pt x="0" y="270641"/>
                        <a:pt x="270641" y="0"/>
                        <a:pt x="604494" y="0"/>
                      </a:cubicBezTo>
                      <a:close/>
                    </a:path>
                  </a:pathLst>
                </a:custGeom>
                <a:solidFill>
                  <a:srgbClr val="5C6D7D"/>
                </a:solidFill>
                <a:ln w="25400">
                  <a:noFill/>
                  <a:bevel/>
                  <a:headEnd/>
                  <a:tailEnd/>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sp>
              <p:nvSpPr>
                <p:cNvPr id="179" name="矩形 113"/>
                <p:cNvSpPr>
                  <a:spLocks noChangeArrowheads="1"/>
                </p:cNvSpPr>
                <p:nvPr/>
              </p:nvSpPr>
              <p:spPr bwMode="auto">
                <a:xfrm rot="2709662">
                  <a:off x="839707" y="1049147"/>
                  <a:ext cx="496626" cy="271512"/>
                </a:xfrm>
                <a:prstGeom prst="rect">
                  <a:avLst/>
                </a:prstGeom>
                <a:solidFill>
                  <a:srgbClr val="5C6D7D"/>
                </a:solidFill>
                <a:ln w="25400">
                  <a:noFill/>
                  <a:bevel/>
                  <a:headEnd/>
                  <a:tailEnd/>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grpSp>
          <p:sp>
            <p:nvSpPr>
              <p:cNvPr id="177" name="矩形 115"/>
              <p:cNvSpPr>
                <a:spLocks noChangeArrowheads="1"/>
              </p:cNvSpPr>
              <p:nvPr/>
            </p:nvSpPr>
            <p:spPr bwMode="auto">
              <a:xfrm>
                <a:off x="403756" y="540994"/>
                <a:ext cx="432000" cy="144000"/>
              </a:xfrm>
              <a:prstGeom prst="rect">
                <a:avLst/>
              </a:prstGeom>
              <a:solidFill>
                <a:srgbClr val="5C6D7D"/>
              </a:solidFill>
              <a:ln w="25400">
                <a:noFill/>
                <a:bevel/>
                <a:headEnd/>
                <a:tailEnd/>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grpSp>
        <p:sp>
          <p:nvSpPr>
            <p:cNvPr id="181" name="椭圆 180"/>
            <p:cNvSpPr/>
            <p:nvPr/>
          </p:nvSpPr>
          <p:spPr>
            <a:xfrm>
              <a:off x="7658919" y="4136504"/>
              <a:ext cx="936104" cy="936104"/>
            </a:xfrm>
            <a:prstGeom prst="ellipse">
              <a:avLst/>
            </a:prstGeom>
            <a:no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sp>
        <p:nvSpPr>
          <p:cNvPr id="187" name="标题 4"/>
          <p:cNvSpPr txBox="1">
            <a:spLocks/>
          </p:cNvSpPr>
          <p:nvPr/>
        </p:nvSpPr>
        <p:spPr>
          <a:xfrm>
            <a:off x="4536808" y="4956297"/>
            <a:ext cx="1232395" cy="8766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2000" dirty="0">
                <a:solidFill>
                  <a:srgbClr val="5C6D7D"/>
                </a:solidFill>
                <a:latin typeface="微软雅黑" panose="020B0503020204020204" pitchFamily="34" charset="-122"/>
                <a:ea typeface="微软雅黑" panose="020B0503020204020204" pitchFamily="34" charset="-122"/>
              </a:rPr>
              <a:t>PART 2</a:t>
            </a:r>
          </a:p>
        </p:txBody>
      </p:sp>
      <p:sp>
        <p:nvSpPr>
          <p:cNvPr id="188" name="标题 4"/>
          <p:cNvSpPr txBox="1">
            <a:spLocks/>
          </p:cNvSpPr>
          <p:nvPr/>
        </p:nvSpPr>
        <p:spPr>
          <a:xfrm>
            <a:off x="6582847" y="2908425"/>
            <a:ext cx="1232395" cy="8766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2000" dirty="0">
                <a:solidFill>
                  <a:srgbClr val="5C6D7D"/>
                </a:solidFill>
                <a:latin typeface="微软雅黑" panose="020B0503020204020204" pitchFamily="34" charset="-122"/>
                <a:ea typeface="微软雅黑" panose="020B0503020204020204" pitchFamily="34" charset="-122"/>
              </a:rPr>
              <a:t>PART 3</a:t>
            </a:r>
          </a:p>
        </p:txBody>
      </p:sp>
      <p:sp>
        <p:nvSpPr>
          <p:cNvPr id="189" name="标题 4"/>
          <p:cNvSpPr txBox="1">
            <a:spLocks/>
          </p:cNvSpPr>
          <p:nvPr/>
        </p:nvSpPr>
        <p:spPr>
          <a:xfrm>
            <a:off x="8604623" y="4956557"/>
            <a:ext cx="1232395" cy="8766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2000" dirty="0">
                <a:solidFill>
                  <a:srgbClr val="5C6D7D"/>
                </a:solidFill>
                <a:latin typeface="微软雅黑" panose="020B0503020204020204" pitchFamily="34" charset="-122"/>
                <a:ea typeface="微软雅黑" panose="020B0503020204020204" pitchFamily="34" charset="-122"/>
              </a:rPr>
              <a:t>PART 4</a:t>
            </a:r>
          </a:p>
        </p:txBody>
      </p:sp>
      <p:sp>
        <p:nvSpPr>
          <p:cNvPr id="193" name="矩形 192"/>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624979" y="908720"/>
            <a:ext cx="288032" cy="288032"/>
            <a:chOff x="624979" y="908720"/>
            <a:chExt cx="288032" cy="288032"/>
          </a:xfrm>
        </p:grpSpPr>
        <p:cxnSp>
          <p:nvCxnSpPr>
            <p:cNvPr id="194" name="直接连接符 193"/>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95" name="直接连接符 194"/>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97" name="标题 4"/>
          <p:cNvSpPr txBox="1">
            <a:spLocks/>
          </p:cNvSpPr>
          <p:nvPr/>
        </p:nvSpPr>
        <p:spPr>
          <a:xfrm>
            <a:off x="-95101" y="296652"/>
            <a:ext cx="194421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000" b="1" dirty="0">
                <a:solidFill>
                  <a:srgbClr val="B4B7BE"/>
                </a:solidFill>
                <a:latin typeface="微软雅黑" panose="020B0503020204020204" pitchFamily="34" charset="-122"/>
                <a:ea typeface="微软雅黑" panose="020B0503020204020204" pitchFamily="34" charset="-122"/>
              </a:rPr>
              <a:t>目录</a:t>
            </a:r>
            <a:endParaRPr lang="en-US" altLang="zh-CN" sz="2000" b="1" dirty="0">
              <a:solidFill>
                <a:srgbClr val="B4B7BE"/>
              </a:solidFill>
              <a:latin typeface="微软雅黑" panose="020B0503020204020204" pitchFamily="34" charset="-122"/>
              <a:ea typeface="微软雅黑" panose="020B0503020204020204" pitchFamily="34" charset="-122"/>
            </a:endParaRPr>
          </a:p>
        </p:txBody>
      </p:sp>
      <p:sp>
        <p:nvSpPr>
          <p:cNvPr id="200" name="矩形 199"/>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1" name="矩形 200"/>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2367680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0"/>
                                        </p:tgtEl>
                                        <p:attrNameLst>
                                          <p:attrName>style.visibility</p:attrName>
                                        </p:attrNameLst>
                                      </p:cBhvr>
                                      <p:to>
                                        <p:strVal val="visible"/>
                                      </p:to>
                                    </p:set>
                                    <p:anim calcmode="lin" valueType="num">
                                      <p:cBhvr>
                                        <p:cTn id="7" dur="500" fill="hold"/>
                                        <p:tgtEl>
                                          <p:spTgt spid="200"/>
                                        </p:tgtEl>
                                        <p:attrNameLst>
                                          <p:attrName>ppt_w</p:attrName>
                                        </p:attrNameLst>
                                      </p:cBhvr>
                                      <p:tavLst>
                                        <p:tav tm="0">
                                          <p:val>
                                            <p:fltVal val="0"/>
                                          </p:val>
                                        </p:tav>
                                        <p:tav tm="100000">
                                          <p:val>
                                            <p:strVal val="#ppt_w"/>
                                          </p:val>
                                        </p:tav>
                                      </p:tavLst>
                                    </p:anim>
                                    <p:anim calcmode="lin" valueType="num">
                                      <p:cBhvr>
                                        <p:cTn id="8" dur="500" fill="hold"/>
                                        <p:tgtEl>
                                          <p:spTgt spid="200"/>
                                        </p:tgtEl>
                                        <p:attrNameLst>
                                          <p:attrName>ppt_h</p:attrName>
                                        </p:attrNameLst>
                                      </p:cBhvr>
                                      <p:tavLst>
                                        <p:tav tm="0">
                                          <p:val>
                                            <p:fltVal val="0"/>
                                          </p:val>
                                        </p:tav>
                                        <p:tav tm="100000">
                                          <p:val>
                                            <p:strVal val="#ppt_h"/>
                                          </p:val>
                                        </p:tav>
                                      </p:tavLst>
                                    </p:anim>
                                    <p:animEffect transition="in" filter="fade">
                                      <p:cBhvr>
                                        <p:cTn id="9" dur="500"/>
                                        <p:tgtEl>
                                          <p:spTgt spid="200"/>
                                        </p:tgtEl>
                                      </p:cBhvr>
                                    </p:animEffect>
                                  </p:childTnLst>
                                </p:cTn>
                              </p:par>
                              <p:par>
                                <p:cTn id="10" presetID="63" presetClass="path" presetSubtype="0" accel="50000" decel="50000" fill="hold" grpId="0" nodeType="withEffect">
                                  <p:stCondLst>
                                    <p:cond delay="0"/>
                                  </p:stCondLst>
                                  <p:childTnLst>
                                    <p:animMotion origin="layout" path="M -0.02666 3.48128E-6 L 1.05906 3.48128E-6 " pathEditMode="relative" rAng="0" ptsTypes="AA">
                                      <p:cBhvr>
                                        <p:cTn id="11" dur="1750" fill="hold"/>
                                        <p:tgtEl>
                                          <p:spTgt spid="201"/>
                                        </p:tgtEl>
                                        <p:attrNameLst>
                                          <p:attrName>ppt_x</p:attrName>
                                          <p:attrName>ppt_y</p:attrName>
                                        </p:attrNameLst>
                                      </p:cBhvr>
                                      <p:rCtr x="54279" y="0"/>
                                    </p:animMotion>
                                  </p:childTnLst>
                                </p:cTn>
                              </p:par>
                            </p:childTnLst>
                          </p:cTn>
                        </p:par>
                        <p:par>
                          <p:cTn id="12" fill="hold">
                            <p:stCondLst>
                              <p:cond delay="1750"/>
                            </p:stCondLst>
                            <p:childTnLst>
                              <p:par>
                                <p:cTn id="13" presetID="42" presetClass="entr" presetSubtype="0" fill="hold" grpId="0" nodeType="afterEffect">
                                  <p:stCondLst>
                                    <p:cond delay="0"/>
                                  </p:stCondLst>
                                  <p:childTnLst>
                                    <p:set>
                                      <p:cBhvr>
                                        <p:cTn id="14" dur="1" fill="hold">
                                          <p:stCondLst>
                                            <p:cond delay="0"/>
                                          </p:stCondLst>
                                        </p:cTn>
                                        <p:tgtEl>
                                          <p:spTgt spid="193"/>
                                        </p:tgtEl>
                                        <p:attrNameLst>
                                          <p:attrName>style.visibility</p:attrName>
                                        </p:attrNameLst>
                                      </p:cBhvr>
                                      <p:to>
                                        <p:strVal val="visible"/>
                                      </p:to>
                                    </p:set>
                                    <p:animEffect transition="in" filter="fade">
                                      <p:cBhvr>
                                        <p:cTn id="15" dur="1000"/>
                                        <p:tgtEl>
                                          <p:spTgt spid="193"/>
                                        </p:tgtEl>
                                      </p:cBhvr>
                                    </p:animEffect>
                                    <p:anim calcmode="lin" valueType="num">
                                      <p:cBhvr>
                                        <p:cTn id="16" dur="1000" fill="hold"/>
                                        <p:tgtEl>
                                          <p:spTgt spid="193"/>
                                        </p:tgtEl>
                                        <p:attrNameLst>
                                          <p:attrName>ppt_x</p:attrName>
                                        </p:attrNameLst>
                                      </p:cBhvr>
                                      <p:tavLst>
                                        <p:tav tm="0">
                                          <p:val>
                                            <p:strVal val="#ppt_x"/>
                                          </p:val>
                                        </p:tav>
                                        <p:tav tm="100000">
                                          <p:val>
                                            <p:strVal val="#ppt_x"/>
                                          </p:val>
                                        </p:tav>
                                      </p:tavLst>
                                    </p:anim>
                                    <p:anim calcmode="lin" valueType="num">
                                      <p:cBhvr>
                                        <p:cTn id="17" dur="1000" fill="hold"/>
                                        <p:tgtEl>
                                          <p:spTgt spid="193"/>
                                        </p:tgtEl>
                                        <p:attrNameLst>
                                          <p:attrName>ppt_y</p:attrName>
                                        </p:attrNameLst>
                                      </p:cBhvr>
                                      <p:tavLst>
                                        <p:tav tm="0">
                                          <p:val>
                                            <p:strVal val="#ppt_y+.1"/>
                                          </p:val>
                                        </p:tav>
                                        <p:tav tm="100000">
                                          <p:val>
                                            <p:strVal val="#ppt_y"/>
                                          </p:val>
                                        </p:tav>
                                      </p:tavLst>
                                    </p:anim>
                                  </p:childTnLst>
                                </p:cTn>
                              </p:par>
                            </p:childTnLst>
                          </p:cTn>
                        </p:par>
                        <p:par>
                          <p:cTn id="18" fill="hold">
                            <p:stCondLst>
                              <p:cond delay="2750"/>
                            </p:stCondLst>
                            <p:childTnLst>
                              <p:par>
                                <p:cTn id="19" presetID="42" presetClass="entr" presetSubtype="0" fill="hold" grpId="0" nodeType="afterEffect">
                                  <p:stCondLst>
                                    <p:cond delay="0"/>
                                  </p:stCondLst>
                                  <p:childTnLst>
                                    <p:set>
                                      <p:cBhvr>
                                        <p:cTn id="20" dur="1" fill="hold">
                                          <p:stCondLst>
                                            <p:cond delay="0"/>
                                          </p:stCondLst>
                                        </p:cTn>
                                        <p:tgtEl>
                                          <p:spTgt spid="197"/>
                                        </p:tgtEl>
                                        <p:attrNameLst>
                                          <p:attrName>style.visibility</p:attrName>
                                        </p:attrNameLst>
                                      </p:cBhvr>
                                      <p:to>
                                        <p:strVal val="visible"/>
                                      </p:to>
                                    </p:set>
                                    <p:animEffect transition="in" filter="fade">
                                      <p:cBhvr>
                                        <p:cTn id="21" dur="1000"/>
                                        <p:tgtEl>
                                          <p:spTgt spid="197"/>
                                        </p:tgtEl>
                                      </p:cBhvr>
                                    </p:animEffect>
                                    <p:anim calcmode="lin" valueType="num">
                                      <p:cBhvr>
                                        <p:cTn id="22" dur="1000" fill="hold"/>
                                        <p:tgtEl>
                                          <p:spTgt spid="197"/>
                                        </p:tgtEl>
                                        <p:attrNameLst>
                                          <p:attrName>ppt_x</p:attrName>
                                        </p:attrNameLst>
                                      </p:cBhvr>
                                      <p:tavLst>
                                        <p:tav tm="0">
                                          <p:val>
                                            <p:strVal val="#ppt_x"/>
                                          </p:val>
                                        </p:tav>
                                        <p:tav tm="100000">
                                          <p:val>
                                            <p:strVal val="#ppt_x"/>
                                          </p:val>
                                        </p:tav>
                                      </p:tavLst>
                                    </p:anim>
                                    <p:anim calcmode="lin" valueType="num">
                                      <p:cBhvr>
                                        <p:cTn id="23" dur="1000" fill="hold"/>
                                        <p:tgtEl>
                                          <p:spTgt spid="197"/>
                                        </p:tgtEl>
                                        <p:attrNameLst>
                                          <p:attrName>ppt_y</p:attrName>
                                        </p:attrNameLst>
                                      </p:cBhvr>
                                      <p:tavLst>
                                        <p:tav tm="0">
                                          <p:val>
                                            <p:strVal val="#ppt_y+.1"/>
                                          </p:val>
                                        </p:tav>
                                        <p:tav tm="100000">
                                          <p:val>
                                            <p:strVal val="#ppt_y"/>
                                          </p:val>
                                        </p:tav>
                                      </p:tavLst>
                                    </p:anim>
                                  </p:childTnLst>
                                </p:cTn>
                              </p:par>
                            </p:childTnLst>
                          </p:cTn>
                        </p:par>
                        <p:par>
                          <p:cTn id="24" fill="hold">
                            <p:stCondLst>
                              <p:cond delay="3750"/>
                            </p:stCondLst>
                            <p:childTnLst>
                              <p:par>
                                <p:cTn id="25" presetID="53" presetClass="entr" presetSubtype="16"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500" fill="hold"/>
                                        <p:tgtEl>
                                          <p:spTgt spid="14"/>
                                        </p:tgtEl>
                                        <p:attrNameLst>
                                          <p:attrName>ppt_w</p:attrName>
                                        </p:attrNameLst>
                                      </p:cBhvr>
                                      <p:tavLst>
                                        <p:tav tm="0">
                                          <p:val>
                                            <p:fltVal val="0"/>
                                          </p:val>
                                        </p:tav>
                                        <p:tav tm="100000">
                                          <p:val>
                                            <p:strVal val="#ppt_w"/>
                                          </p:val>
                                        </p:tav>
                                      </p:tavLst>
                                    </p:anim>
                                    <p:anim calcmode="lin" valueType="num">
                                      <p:cBhvr>
                                        <p:cTn id="28" dur="500" fill="hold"/>
                                        <p:tgtEl>
                                          <p:spTgt spid="14"/>
                                        </p:tgtEl>
                                        <p:attrNameLst>
                                          <p:attrName>ppt_h</p:attrName>
                                        </p:attrNameLst>
                                      </p:cBhvr>
                                      <p:tavLst>
                                        <p:tav tm="0">
                                          <p:val>
                                            <p:fltVal val="0"/>
                                          </p:val>
                                        </p:tav>
                                        <p:tav tm="100000">
                                          <p:val>
                                            <p:strVal val="#ppt_h"/>
                                          </p:val>
                                        </p:tav>
                                      </p:tavLst>
                                    </p:anim>
                                    <p:animEffect transition="in" filter="fade">
                                      <p:cBhvr>
                                        <p:cTn id="29" dur="500"/>
                                        <p:tgtEl>
                                          <p:spTgt spid="14"/>
                                        </p:tgtEl>
                                      </p:cBhvr>
                                    </p:animEffect>
                                  </p:childTnLst>
                                </p:cTn>
                              </p:par>
                            </p:childTnLst>
                          </p:cTn>
                        </p:par>
                        <p:par>
                          <p:cTn id="30" fill="hold">
                            <p:stCondLst>
                              <p:cond delay="4250"/>
                            </p:stCondLst>
                            <p:childTnLst>
                              <p:par>
                                <p:cTn id="31" presetID="47" presetClass="entr" presetSubtype="0" fill="hold" nodeType="afterEffect">
                                  <p:stCondLst>
                                    <p:cond delay="0"/>
                                  </p:stCondLst>
                                  <p:childTnLst>
                                    <p:set>
                                      <p:cBhvr>
                                        <p:cTn id="32" dur="1" fill="hold">
                                          <p:stCondLst>
                                            <p:cond delay="0"/>
                                          </p:stCondLst>
                                        </p:cTn>
                                        <p:tgtEl>
                                          <p:spTgt spid="97"/>
                                        </p:tgtEl>
                                        <p:attrNameLst>
                                          <p:attrName>style.visibility</p:attrName>
                                        </p:attrNameLst>
                                      </p:cBhvr>
                                      <p:to>
                                        <p:strVal val="visible"/>
                                      </p:to>
                                    </p:set>
                                    <p:animEffect transition="in" filter="fade">
                                      <p:cBhvr>
                                        <p:cTn id="33" dur="750"/>
                                        <p:tgtEl>
                                          <p:spTgt spid="97"/>
                                        </p:tgtEl>
                                      </p:cBhvr>
                                    </p:animEffect>
                                    <p:anim calcmode="lin" valueType="num">
                                      <p:cBhvr>
                                        <p:cTn id="34" dur="750" fill="hold"/>
                                        <p:tgtEl>
                                          <p:spTgt spid="97"/>
                                        </p:tgtEl>
                                        <p:attrNameLst>
                                          <p:attrName>ppt_x</p:attrName>
                                        </p:attrNameLst>
                                      </p:cBhvr>
                                      <p:tavLst>
                                        <p:tav tm="0">
                                          <p:val>
                                            <p:strVal val="#ppt_x"/>
                                          </p:val>
                                        </p:tav>
                                        <p:tav tm="100000">
                                          <p:val>
                                            <p:strVal val="#ppt_x"/>
                                          </p:val>
                                        </p:tav>
                                      </p:tavLst>
                                    </p:anim>
                                    <p:anim calcmode="lin" valueType="num">
                                      <p:cBhvr>
                                        <p:cTn id="35" dur="750" fill="hold"/>
                                        <p:tgtEl>
                                          <p:spTgt spid="97"/>
                                        </p:tgtEl>
                                        <p:attrNameLst>
                                          <p:attrName>ppt_y</p:attrName>
                                        </p:attrNameLst>
                                      </p:cBhvr>
                                      <p:tavLst>
                                        <p:tav tm="0">
                                          <p:val>
                                            <p:strVal val="#ppt_y-.1"/>
                                          </p:val>
                                        </p:tav>
                                        <p:tav tm="100000">
                                          <p:val>
                                            <p:strVal val="#ppt_y"/>
                                          </p:val>
                                        </p:tav>
                                      </p:tavLst>
                                    </p:anim>
                                  </p:childTnLst>
                                </p:cTn>
                              </p:par>
                            </p:childTnLst>
                          </p:cTn>
                        </p:par>
                        <p:par>
                          <p:cTn id="36" fill="hold">
                            <p:stCondLst>
                              <p:cond delay="5000"/>
                            </p:stCondLst>
                            <p:childTnLst>
                              <p:par>
                                <p:cTn id="37" presetID="42" presetClass="entr" presetSubtype="0" fill="hold" grpId="0" nodeType="afterEffect">
                                  <p:stCondLst>
                                    <p:cond delay="0"/>
                                  </p:stCondLst>
                                  <p:childTnLst>
                                    <p:set>
                                      <p:cBhvr>
                                        <p:cTn id="38" dur="1" fill="hold">
                                          <p:stCondLst>
                                            <p:cond delay="0"/>
                                          </p:stCondLst>
                                        </p:cTn>
                                        <p:tgtEl>
                                          <p:spTgt spid="96"/>
                                        </p:tgtEl>
                                        <p:attrNameLst>
                                          <p:attrName>style.visibility</p:attrName>
                                        </p:attrNameLst>
                                      </p:cBhvr>
                                      <p:to>
                                        <p:strVal val="visible"/>
                                      </p:to>
                                    </p:set>
                                    <p:animEffect transition="in" filter="fade">
                                      <p:cBhvr>
                                        <p:cTn id="39" dur="750"/>
                                        <p:tgtEl>
                                          <p:spTgt spid="96"/>
                                        </p:tgtEl>
                                      </p:cBhvr>
                                    </p:animEffect>
                                    <p:anim calcmode="lin" valueType="num">
                                      <p:cBhvr>
                                        <p:cTn id="40" dur="750" fill="hold"/>
                                        <p:tgtEl>
                                          <p:spTgt spid="96"/>
                                        </p:tgtEl>
                                        <p:attrNameLst>
                                          <p:attrName>ppt_x</p:attrName>
                                        </p:attrNameLst>
                                      </p:cBhvr>
                                      <p:tavLst>
                                        <p:tav tm="0">
                                          <p:val>
                                            <p:strVal val="#ppt_x"/>
                                          </p:val>
                                        </p:tav>
                                        <p:tav tm="100000">
                                          <p:val>
                                            <p:strVal val="#ppt_x"/>
                                          </p:val>
                                        </p:tav>
                                      </p:tavLst>
                                    </p:anim>
                                    <p:anim calcmode="lin" valueType="num">
                                      <p:cBhvr>
                                        <p:cTn id="41" dur="750" fill="hold"/>
                                        <p:tgtEl>
                                          <p:spTgt spid="96"/>
                                        </p:tgtEl>
                                        <p:attrNameLst>
                                          <p:attrName>ppt_y</p:attrName>
                                        </p:attrNameLst>
                                      </p:cBhvr>
                                      <p:tavLst>
                                        <p:tav tm="0">
                                          <p:val>
                                            <p:strVal val="#ppt_y+.1"/>
                                          </p:val>
                                        </p:tav>
                                        <p:tav tm="100000">
                                          <p:val>
                                            <p:strVal val="#ppt_y"/>
                                          </p:val>
                                        </p:tav>
                                      </p:tavLst>
                                    </p:anim>
                                  </p:childTnLst>
                                </p:cTn>
                              </p:par>
                              <p:par>
                                <p:cTn id="42" presetID="53" presetClass="entr" presetSubtype="16" fill="hold" nodeType="withEffect">
                                  <p:stCondLst>
                                    <p:cond delay="500"/>
                                  </p:stCondLst>
                                  <p:childTnLst>
                                    <p:set>
                                      <p:cBhvr>
                                        <p:cTn id="43" dur="1" fill="hold">
                                          <p:stCondLst>
                                            <p:cond delay="0"/>
                                          </p:stCondLst>
                                        </p:cTn>
                                        <p:tgtEl>
                                          <p:spTgt spid="119"/>
                                        </p:tgtEl>
                                        <p:attrNameLst>
                                          <p:attrName>style.visibility</p:attrName>
                                        </p:attrNameLst>
                                      </p:cBhvr>
                                      <p:to>
                                        <p:strVal val="visible"/>
                                      </p:to>
                                    </p:set>
                                    <p:anim calcmode="lin" valueType="num">
                                      <p:cBhvr>
                                        <p:cTn id="44" dur="500" fill="hold"/>
                                        <p:tgtEl>
                                          <p:spTgt spid="119"/>
                                        </p:tgtEl>
                                        <p:attrNameLst>
                                          <p:attrName>ppt_w</p:attrName>
                                        </p:attrNameLst>
                                      </p:cBhvr>
                                      <p:tavLst>
                                        <p:tav tm="0">
                                          <p:val>
                                            <p:fltVal val="0"/>
                                          </p:val>
                                        </p:tav>
                                        <p:tav tm="100000">
                                          <p:val>
                                            <p:strVal val="#ppt_w"/>
                                          </p:val>
                                        </p:tav>
                                      </p:tavLst>
                                    </p:anim>
                                    <p:anim calcmode="lin" valueType="num">
                                      <p:cBhvr>
                                        <p:cTn id="45" dur="500" fill="hold"/>
                                        <p:tgtEl>
                                          <p:spTgt spid="119"/>
                                        </p:tgtEl>
                                        <p:attrNameLst>
                                          <p:attrName>ppt_h</p:attrName>
                                        </p:attrNameLst>
                                      </p:cBhvr>
                                      <p:tavLst>
                                        <p:tav tm="0">
                                          <p:val>
                                            <p:fltVal val="0"/>
                                          </p:val>
                                        </p:tav>
                                        <p:tav tm="100000">
                                          <p:val>
                                            <p:strVal val="#ppt_h"/>
                                          </p:val>
                                        </p:tav>
                                      </p:tavLst>
                                    </p:anim>
                                    <p:animEffect transition="in" filter="fade">
                                      <p:cBhvr>
                                        <p:cTn id="46" dur="500"/>
                                        <p:tgtEl>
                                          <p:spTgt spid="119"/>
                                        </p:tgtEl>
                                      </p:cBhvr>
                                    </p:animEffect>
                                  </p:childTnLst>
                                </p:cTn>
                              </p:par>
                              <p:par>
                                <p:cTn id="47" presetID="53" presetClass="entr" presetSubtype="16" fill="hold" grpId="0" nodeType="withEffect">
                                  <p:stCondLst>
                                    <p:cond delay="750"/>
                                  </p:stCondLst>
                                  <p:childTnLst>
                                    <p:set>
                                      <p:cBhvr>
                                        <p:cTn id="48" dur="1" fill="hold">
                                          <p:stCondLst>
                                            <p:cond delay="0"/>
                                          </p:stCondLst>
                                        </p:cTn>
                                        <p:tgtEl>
                                          <p:spTgt spid="111"/>
                                        </p:tgtEl>
                                        <p:attrNameLst>
                                          <p:attrName>style.visibility</p:attrName>
                                        </p:attrNameLst>
                                      </p:cBhvr>
                                      <p:to>
                                        <p:strVal val="visible"/>
                                      </p:to>
                                    </p:set>
                                    <p:anim calcmode="lin" valueType="num">
                                      <p:cBhvr>
                                        <p:cTn id="49" dur="500" fill="hold"/>
                                        <p:tgtEl>
                                          <p:spTgt spid="111"/>
                                        </p:tgtEl>
                                        <p:attrNameLst>
                                          <p:attrName>ppt_w</p:attrName>
                                        </p:attrNameLst>
                                      </p:cBhvr>
                                      <p:tavLst>
                                        <p:tav tm="0">
                                          <p:val>
                                            <p:fltVal val="0"/>
                                          </p:val>
                                        </p:tav>
                                        <p:tav tm="100000">
                                          <p:val>
                                            <p:strVal val="#ppt_w"/>
                                          </p:val>
                                        </p:tav>
                                      </p:tavLst>
                                    </p:anim>
                                    <p:anim calcmode="lin" valueType="num">
                                      <p:cBhvr>
                                        <p:cTn id="50" dur="500" fill="hold"/>
                                        <p:tgtEl>
                                          <p:spTgt spid="111"/>
                                        </p:tgtEl>
                                        <p:attrNameLst>
                                          <p:attrName>ppt_h</p:attrName>
                                        </p:attrNameLst>
                                      </p:cBhvr>
                                      <p:tavLst>
                                        <p:tav tm="0">
                                          <p:val>
                                            <p:fltVal val="0"/>
                                          </p:val>
                                        </p:tav>
                                        <p:tav tm="100000">
                                          <p:val>
                                            <p:strVal val="#ppt_h"/>
                                          </p:val>
                                        </p:tav>
                                      </p:tavLst>
                                    </p:anim>
                                    <p:animEffect transition="in" filter="fade">
                                      <p:cBhvr>
                                        <p:cTn id="51" dur="500"/>
                                        <p:tgtEl>
                                          <p:spTgt spid="111"/>
                                        </p:tgtEl>
                                      </p:cBhvr>
                                    </p:animEffect>
                                  </p:childTnLst>
                                </p:cTn>
                              </p:par>
                              <p:par>
                                <p:cTn id="52" presetID="41" presetClass="entr" presetSubtype="0" fill="hold" grpId="0" nodeType="withEffect">
                                  <p:stCondLst>
                                    <p:cond delay="1000"/>
                                  </p:stCondLst>
                                  <p:iterate type="lt">
                                    <p:tmPct val="10000"/>
                                  </p:iterate>
                                  <p:childTnLst>
                                    <p:set>
                                      <p:cBhvr>
                                        <p:cTn id="53" dur="1" fill="hold">
                                          <p:stCondLst>
                                            <p:cond delay="0"/>
                                          </p:stCondLst>
                                        </p:cTn>
                                        <p:tgtEl>
                                          <p:spTgt spid="112"/>
                                        </p:tgtEl>
                                        <p:attrNameLst>
                                          <p:attrName>style.visibility</p:attrName>
                                        </p:attrNameLst>
                                      </p:cBhvr>
                                      <p:to>
                                        <p:strVal val="visible"/>
                                      </p:to>
                                    </p:set>
                                    <p:anim calcmode="lin" valueType="num">
                                      <p:cBhvr>
                                        <p:cTn id="54" dur="500" fill="hold"/>
                                        <p:tgtEl>
                                          <p:spTgt spid="112"/>
                                        </p:tgtEl>
                                        <p:attrNameLst>
                                          <p:attrName>ppt_x</p:attrName>
                                        </p:attrNameLst>
                                      </p:cBhvr>
                                      <p:tavLst>
                                        <p:tav tm="0">
                                          <p:val>
                                            <p:strVal val="#ppt_x"/>
                                          </p:val>
                                        </p:tav>
                                        <p:tav tm="50000">
                                          <p:val>
                                            <p:strVal val="#ppt_x+.1"/>
                                          </p:val>
                                        </p:tav>
                                        <p:tav tm="100000">
                                          <p:val>
                                            <p:strVal val="#ppt_x"/>
                                          </p:val>
                                        </p:tav>
                                      </p:tavLst>
                                    </p:anim>
                                    <p:anim calcmode="lin" valueType="num">
                                      <p:cBhvr>
                                        <p:cTn id="55" dur="500" fill="hold"/>
                                        <p:tgtEl>
                                          <p:spTgt spid="112"/>
                                        </p:tgtEl>
                                        <p:attrNameLst>
                                          <p:attrName>ppt_y</p:attrName>
                                        </p:attrNameLst>
                                      </p:cBhvr>
                                      <p:tavLst>
                                        <p:tav tm="0">
                                          <p:val>
                                            <p:strVal val="#ppt_y"/>
                                          </p:val>
                                        </p:tav>
                                        <p:tav tm="100000">
                                          <p:val>
                                            <p:strVal val="#ppt_y"/>
                                          </p:val>
                                        </p:tav>
                                      </p:tavLst>
                                    </p:anim>
                                    <p:anim calcmode="lin" valueType="num">
                                      <p:cBhvr>
                                        <p:cTn id="56" dur="500" fill="hold"/>
                                        <p:tgtEl>
                                          <p:spTgt spid="112"/>
                                        </p:tgtEl>
                                        <p:attrNameLst>
                                          <p:attrName>ppt_h</p:attrName>
                                        </p:attrNameLst>
                                      </p:cBhvr>
                                      <p:tavLst>
                                        <p:tav tm="0">
                                          <p:val>
                                            <p:strVal val="#ppt_h/10"/>
                                          </p:val>
                                        </p:tav>
                                        <p:tav tm="50000">
                                          <p:val>
                                            <p:strVal val="#ppt_h+.01"/>
                                          </p:val>
                                        </p:tav>
                                        <p:tav tm="100000">
                                          <p:val>
                                            <p:strVal val="#ppt_h"/>
                                          </p:val>
                                        </p:tav>
                                      </p:tavLst>
                                    </p:anim>
                                    <p:anim calcmode="lin" valueType="num">
                                      <p:cBhvr>
                                        <p:cTn id="57" dur="500" fill="hold"/>
                                        <p:tgtEl>
                                          <p:spTgt spid="112"/>
                                        </p:tgtEl>
                                        <p:attrNameLst>
                                          <p:attrName>ppt_w</p:attrName>
                                        </p:attrNameLst>
                                      </p:cBhvr>
                                      <p:tavLst>
                                        <p:tav tm="0">
                                          <p:val>
                                            <p:strVal val="#ppt_w/10"/>
                                          </p:val>
                                        </p:tav>
                                        <p:tav tm="50000">
                                          <p:val>
                                            <p:strVal val="#ppt_w+.01"/>
                                          </p:val>
                                        </p:tav>
                                        <p:tav tm="100000">
                                          <p:val>
                                            <p:strVal val="#ppt_w"/>
                                          </p:val>
                                        </p:tav>
                                      </p:tavLst>
                                    </p:anim>
                                    <p:animEffect transition="in" filter="fade">
                                      <p:cBhvr>
                                        <p:cTn id="58" dur="500" tmFilter="0,0; .5, 1; 1, 1"/>
                                        <p:tgtEl>
                                          <p:spTgt spid="112"/>
                                        </p:tgtEl>
                                      </p:cBhvr>
                                    </p:animEffect>
                                  </p:childTnLst>
                                </p:cTn>
                              </p:par>
                            </p:childTnLst>
                          </p:cTn>
                        </p:par>
                        <p:par>
                          <p:cTn id="59" fill="hold">
                            <p:stCondLst>
                              <p:cond delay="6650"/>
                            </p:stCondLst>
                            <p:childTnLst>
                              <p:par>
                                <p:cTn id="60" presetID="47" presetClass="entr" presetSubtype="0" fill="hold" grpId="0" nodeType="afterEffect">
                                  <p:stCondLst>
                                    <p:cond delay="0"/>
                                  </p:stCondLst>
                                  <p:childTnLst>
                                    <p:set>
                                      <p:cBhvr>
                                        <p:cTn id="61" dur="1" fill="hold">
                                          <p:stCondLst>
                                            <p:cond delay="0"/>
                                          </p:stCondLst>
                                        </p:cTn>
                                        <p:tgtEl>
                                          <p:spTgt spid="113"/>
                                        </p:tgtEl>
                                        <p:attrNameLst>
                                          <p:attrName>style.visibility</p:attrName>
                                        </p:attrNameLst>
                                      </p:cBhvr>
                                      <p:to>
                                        <p:strVal val="visible"/>
                                      </p:to>
                                    </p:set>
                                    <p:animEffect transition="in" filter="fade">
                                      <p:cBhvr>
                                        <p:cTn id="62" dur="750"/>
                                        <p:tgtEl>
                                          <p:spTgt spid="113"/>
                                        </p:tgtEl>
                                      </p:cBhvr>
                                    </p:animEffect>
                                    <p:anim calcmode="lin" valueType="num">
                                      <p:cBhvr>
                                        <p:cTn id="63" dur="750" fill="hold"/>
                                        <p:tgtEl>
                                          <p:spTgt spid="113"/>
                                        </p:tgtEl>
                                        <p:attrNameLst>
                                          <p:attrName>ppt_x</p:attrName>
                                        </p:attrNameLst>
                                      </p:cBhvr>
                                      <p:tavLst>
                                        <p:tav tm="0">
                                          <p:val>
                                            <p:strVal val="#ppt_x"/>
                                          </p:val>
                                        </p:tav>
                                        <p:tav tm="100000">
                                          <p:val>
                                            <p:strVal val="#ppt_x"/>
                                          </p:val>
                                        </p:tav>
                                      </p:tavLst>
                                    </p:anim>
                                    <p:anim calcmode="lin" valueType="num">
                                      <p:cBhvr>
                                        <p:cTn id="64" dur="750" fill="hold"/>
                                        <p:tgtEl>
                                          <p:spTgt spid="113"/>
                                        </p:tgtEl>
                                        <p:attrNameLst>
                                          <p:attrName>ppt_y</p:attrName>
                                        </p:attrNameLst>
                                      </p:cBhvr>
                                      <p:tavLst>
                                        <p:tav tm="0">
                                          <p:val>
                                            <p:strVal val="#ppt_y-.1"/>
                                          </p:val>
                                        </p:tav>
                                        <p:tav tm="100000">
                                          <p:val>
                                            <p:strVal val="#ppt_y"/>
                                          </p:val>
                                        </p:tav>
                                      </p:tavLst>
                                    </p:anim>
                                  </p:childTnLst>
                                </p:cTn>
                              </p:par>
                            </p:childTnLst>
                          </p:cTn>
                        </p:par>
                        <p:par>
                          <p:cTn id="65" fill="hold">
                            <p:stCondLst>
                              <p:cond delay="7400"/>
                            </p:stCondLst>
                            <p:childTnLst>
                              <p:par>
                                <p:cTn id="66" presetID="42" presetClass="entr" presetSubtype="0" fill="hold" nodeType="afterEffect">
                                  <p:stCondLst>
                                    <p:cond delay="0"/>
                                  </p:stCondLst>
                                  <p:childTnLst>
                                    <p:set>
                                      <p:cBhvr>
                                        <p:cTn id="67" dur="1" fill="hold">
                                          <p:stCondLst>
                                            <p:cond delay="0"/>
                                          </p:stCondLst>
                                        </p:cTn>
                                        <p:tgtEl>
                                          <p:spTgt spid="114"/>
                                        </p:tgtEl>
                                        <p:attrNameLst>
                                          <p:attrName>style.visibility</p:attrName>
                                        </p:attrNameLst>
                                      </p:cBhvr>
                                      <p:to>
                                        <p:strVal val="visible"/>
                                      </p:to>
                                    </p:set>
                                    <p:animEffect transition="in" filter="fade">
                                      <p:cBhvr>
                                        <p:cTn id="68" dur="750"/>
                                        <p:tgtEl>
                                          <p:spTgt spid="114"/>
                                        </p:tgtEl>
                                      </p:cBhvr>
                                    </p:animEffect>
                                    <p:anim calcmode="lin" valueType="num">
                                      <p:cBhvr>
                                        <p:cTn id="69" dur="750" fill="hold"/>
                                        <p:tgtEl>
                                          <p:spTgt spid="114"/>
                                        </p:tgtEl>
                                        <p:attrNameLst>
                                          <p:attrName>ppt_x</p:attrName>
                                        </p:attrNameLst>
                                      </p:cBhvr>
                                      <p:tavLst>
                                        <p:tav tm="0">
                                          <p:val>
                                            <p:strVal val="#ppt_x"/>
                                          </p:val>
                                        </p:tav>
                                        <p:tav tm="100000">
                                          <p:val>
                                            <p:strVal val="#ppt_x"/>
                                          </p:val>
                                        </p:tav>
                                      </p:tavLst>
                                    </p:anim>
                                    <p:anim calcmode="lin" valueType="num">
                                      <p:cBhvr>
                                        <p:cTn id="70" dur="750" fill="hold"/>
                                        <p:tgtEl>
                                          <p:spTgt spid="114"/>
                                        </p:tgtEl>
                                        <p:attrNameLst>
                                          <p:attrName>ppt_y</p:attrName>
                                        </p:attrNameLst>
                                      </p:cBhvr>
                                      <p:tavLst>
                                        <p:tav tm="0">
                                          <p:val>
                                            <p:strVal val="#ppt_y+.1"/>
                                          </p:val>
                                        </p:tav>
                                        <p:tav tm="100000">
                                          <p:val>
                                            <p:strVal val="#ppt_y"/>
                                          </p:val>
                                        </p:tav>
                                      </p:tavLst>
                                    </p:anim>
                                  </p:childTnLst>
                                </p:cTn>
                              </p:par>
                              <p:par>
                                <p:cTn id="71" presetID="53" presetClass="entr" presetSubtype="16" fill="hold" nodeType="withEffect">
                                  <p:stCondLst>
                                    <p:cond delay="500"/>
                                  </p:stCondLst>
                                  <p:childTnLst>
                                    <p:set>
                                      <p:cBhvr>
                                        <p:cTn id="72" dur="1" fill="hold">
                                          <p:stCondLst>
                                            <p:cond delay="0"/>
                                          </p:stCondLst>
                                        </p:cTn>
                                        <p:tgtEl>
                                          <p:spTgt spid="13"/>
                                        </p:tgtEl>
                                        <p:attrNameLst>
                                          <p:attrName>style.visibility</p:attrName>
                                        </p:attrNameLst>
                                      </p:cBhvr>
                                      <p:to>
                                        <p:strVal val="visible"/>
                                      </p:to>
                                    </p:set>
                                    <p:anim calcmode="lin" valueType="num">
                                      <p:cBhvr>
                                        <p:cTn id="73" dur="500" fill="hold"/>
                                        <p:tgtEl>
                                          <p:spTgt spid="13"/>
                                        </p:tgtEl>
                                        <p:attrNameLst>
                                          <p:attrName>ppt_w</p:attrName>
                                        </p:attrNameLst>
                                      </p:cBhvr>
                                      <p:tavLst>
                                        <p:tav tm="0">
                                          <p:val>
                                            <p:fltVal val="0"/>
                                          </p:val>
                                        </p:tav>
                                        <p:tav tm="100000">
                                          <p:val>
                                            <p:strVal val="#ppt_w"/>
                                          </p:val>
                                        </p:tav>
                                      </p:tavLst>
                                    </p:anim>
                                    <p:anim calcmode="lin" valueType="num">
                                      <p:cBhvr>
                                        <p:cTn id="74" dur="500" fill="hold"/>
                                        <p:tgtEl>
                                          <p:spTgt spid="13"/>
                                        </p:tgtEl>
                                        <p:attrNameLst>
                                          <p:attrName>ppt_h</p:attrName>
                                        </p:attrNameLst>
                                      </p:cBhvr>
                                      <p:tavLst>
                                        <p:tav tm="0">
                                          <p:val>
                                            <p:fltVal val="0"/>
                                          </p:val>
                                        </p:tav>
                                        <p:tav tm="100000">
                                          <p:val>
                                            <p:strVal val="#ppt_h"/>
                                          </p:val>
                                        </p:tav>
                                      </p:tavLst>
                                    </p:anim>
                                    <p:animEffect transition="in" filter="fade">
                                      <p:cBhvr>
                                        <p:cTn id="75" dur="500"/>
                                        <p:tgtEl>
                                          <p:spTgt spid="13"/>
                                        </p:tgtEl>
                                      </p:cBhvr>
                                    </p:animEffect>
                                  </p:childTnLst>
                                </p:cTn>
                              </p:par>
                              <p:par>
                                <p:cTn id="76" presetID="42" presetClass="entr" presetSubtype="0" fill="hold" grpId="0" nodeType="withEffect">
                                  <p:stCondLst>
                                    <p:cond delay="750"/>
                                  </p:stCondLst>
                                  <p:childTnLst>
                                    <p:set>
                                      <p:cBhvr>
                                        <p:cTn id="77" dur="1" fill="hold">
                                          <p:stCondLst>
                                            <p:cond delay="0"/>
                                          </p:stCondLst>
                                        </p:cTn>
                                        <p:tgtEl>
                                          <p:spTgt spid="187"/>
                                        </p:tgtEl>
                                        <p:attrNameLst>
                                          <p:attrName>style.visibility</p:attrName>
                                        </p:attrNameLst>
                                      </p:cBhvr>
                                      <p:to>
                                        <p:strVal val="visible"/>
                                      </p:to>
                                    </p:set>
                                    <p:animEffect transition="in" filter="fade">
                                      <p:cBhvr>
                                        <p:cTn id="78" dur="1000"/>
                                        <p:tgtEl>
                                          <p:spTgt spid="187"/>
                                        </p:tgtEl>
                                      </p:cBhvr>
                                    </p:animEffect>
                                    <p:anim calcmode="lin" valueType="num">
                                      <p:cBhvr>
                                        <p:cTn id="79" dur="1000" fill="hold"/>
                                        <p:tgtEl>
                                          <p:spTgt spid="187"/>
                                        </p:tgtEl>
                                        <p:attrNameLst>
                                          <p:attrName>ppt_x</p:attrName>
                                        </p:attrNameLst>
                                      </p:cBhvr>
                                      <p:tavLst>
                                        <p:tav tm="0">
                                          <p:val>
                                            <p:strVal val="#ppt_x"/>
                                          </p:val>
                                        </p:tav>
                                        <p:tav tm="100000">
                                          <p:val>
                                            <p:strVal val="#ppt_x"/>
                                          </p:val>
                                        </p:tav>
                                      </p:tavLst>
                                    </p:anim>
                                    <p:anim calcmode="lin" valueType="num">
                                      <p:cBhvr>
                                        <p:cTn id="80" dur="1000" fill="hold"/>
                                        <p:tgtEl>
                                          <p:spTgt spid="187"/>
                                        </p:tgtEl>
                                        <p:attrNameLst>
                                          <p:attrName>ppt_y</p:attrName>
                                        </p:attrNameLst>
                                      </p:cBhvr>
                                      <p:tavLst>
                                        <p:tav tm="0">
                                          <p:val>
                                            <p:strVal val="#ppt_y+.1"/>
                                          </p:val>
                                        </p:tav>
                                        <p:tav tm="100000">
                                          <p:val>
                                            <p:strVal val="#ppt_y"/>
                                          </p:val>
                                        </p:tav>
                                      </p:tavLst>
                                    </p:anim>
                                  </p:childTnLst>
                                </p:cTn>
                              </p:par>
                              <p:par>
                                <p:cTn id="81" presetID="41" presetClass="entr" presetSubtype="0" fill="hold" grpId="0" nodeType="withEffect">
                                  <p:stCondLst>
                                    <p:cond delay="1000"/>
                                  </p:stCondLst>
                                  <p:iterate type="lt">
                                    <p:tmPct val="10000"/>
                                  </p:iterate>
                                  <p:childTnLst>
                                    <p:set>
                                      <p:cBhvr>
                                        <p:cTn id="82" dur="1" fill="hold">
                                          <p:stCondLst>
                                            <p:cond delay="0"/>
                                          </p:stCondLst>
                                        </p:cTn>
                                        <p:tgtEl>
                                          <p:spTgt spid="118"/>
                                        </p:tgtEl>
                                        <p:attrNameLst>
                                          <p:attrName>style.visibility</p:attrName>
                                        </p:attrNameLst>
                                      </p:cBhvr>
                                      <p:to>
                                        <p:strVal val="visible"/>
                                      </p:to>
                                    </p:set>
                                    <p:anim calcmode="lin" valueType="num">
                                      <p:cBhvr>
                                        <p:cTn id="83" dur="500" fill="hold"/>
                                        <p:tgtEl>
                                          <p:spTgt spid="118"/>
                                        </p:tgtEl>
                                        <p:attrNameLst>
                                          <p:attrName>ppt_x</p:attrName>
                                        </p:attrNameLst>
                                      </p:cBhvr>
                                      <p:tavLst>
                                        <p:tav tm="0">
                                          <p:val>
                                            <p:strVal val="#ppt_x"/>
                                          </p:val>
                                        </p:tav>
                                        <p:tav tm="50000">
                                          <p:val>
                                            <p:strVal val="#ppt_x+.1"/>
                                          </p:val>
                                        </p:tav>
                                        <p:tav tm="100000">
                                          <p:val>
                                            <p:strVal val="#ppt_x"/>
                                          </p:val>
                                        </p:tav>
                                      </p:tavLst>
                                    </p:anim>
                                    <p:anim calcmode="lin" valueType="num">
                                      <p:cBhvr>
                                        <p:cTn id="84" dur="500" fill="hold"/>
                                        <p:tgtEl>
                                          <p:spTgt spid="118"/>
                                        </p:tgtEl>
                                        <p:attrNameLst>
                                          <p:attrName>ppt_y</p:attrName>
                                        </p:attrNameLst>
                                      </p:cBhvr>
                                      <p:tavLst>
                                        <p:tav tm="0">
                                          <p:val>
                                            <p:strVal val="#ppt_y"/>
                                          </p:val>
                                        </p:tav>
                                        <p:tav tm="100000">
                                          <p:val>
                                            <p:strVal val="#ppt_y"/>
                                          </p:val>
                                        </p:tav>
                                      </p:tavLst>
                                    </p:anim>
                                    <p:anim calcmode="lin" valueType="num">
                                      <p:cBhvr>
                                        <p:cTn id="85" dur="500" fill="hold"/>
                                        <p:tgtEl>
                                          <p:spTgt spid="118"/>
                                        </p:tgtEl>
                                        <p:attrNameLst>
                                          <p:attrName>ppt_h</p:attrName>
                                        </p:attrNameLst>
                                      </p:cBhvr>
                                      <p:tavLst>
                                        <p:tav tm="0">
                                          <p:val>
                                            <p:strVal val="#ppt_h/10"/>
                                          </p:val>
                                        </p:tav>
                                        <p:tav tm="50000">
                                          <p:val>
                                            <p:strVal val="#ppt_h+.01"/>
                                          </p:val>
                                        </p:tav>
                                        <p:tav tm="100000">
                                          <p:val>
                                            <p:strVal val="#ppt_h"/>
                                          </p:val>
                                        </p:tav>
                                      </p:tavLst>
                                    </p:anim>
                                    <p:anim calcmode="lin" valueType="num">
                                      <p:cBhvr>
                                        <p:cTn id="86" dur="500" fill="hold"/>
                                        <p:tgtEl>
                                          <p:spTgt spid="118"/>
                                        </p:tgtEl>
                                        <p:attrNameLst>
                                          <p:attrName>ppt_w</p:attrName>
                                        </p:attrNameLst>
                                      </p:cBhvr>
                                      <p:tavLst>
                                        <p:tav tm="0">
                                          <p:val>
                                            <p:strVal val="#ppt_w/10"/>
                                          </p:val>
                                        </p:tav>
                                        <p:tav tm="50000">
                                          <p:val>
                                            <p:strVal val="#ppt_w+.01"/>
                                          </p:val>
                                        </p:tav>
                                        <p:tav tm="100000">
                                          <p:val>
                                            <p:strVal val="#ppt_w"/>
                                          </p:val>
                                        </p:tav>
                                      </p:tavLst>
                                    </p:anim>
                                    <p:animEffect transition="in" filter="fade">
                                      <p:cBhvr>
                                        <p:cTn id="87" dur="500" tmFilter="0,0; .5, 1; 1, 1"/>
                                        <p:tgtEl>
                                          <p:spTgt spid="118"/>
                                        </p:tgtEl>
                                      </p:cBhvr>
                                    </p:animEffect>
                                  </p:childTnLst>
                                </p:cTn>
                              </p:par>
                            </p:childTnLst>
                          </p:cTn>
                        </p:par>
                        <p:par>
                          <p:cTn id="88" fill="hold">
                            <p:stCondLst>
                              <p:cond delay="9150"/>
                            </p:stCondLst>
                            <p:childTnLst>
                              <p:par>
                                <p:cTn id="89" presetID="47" presetClass="entr" presetSubtype="0" fill="hold" nodeType="afterEffect">
                                  <p:stCondLst>
                                    <p:cond delay="0"/>
                                  </p:stCondLst>
                                  <p:childTnLst>
                                    <p:set>
                                      <p:cBhvr>
                                        <p:cTn id="90" dur="1" fill="hold">
                                          <p:stCondLst>
                                            <p:cond delay="0"/>
                                          </p:stCondLst>
                                        </p:cTn>
                                        <p:tgtEl>
                                          <p:spTgt spid="123"/>
                                        </p:tgtEl>
                                        <p:attrNameLst>
                                          <p:attrName>style.visibility</p:attrName>
                                        </p:attrNameLst>
                                      </p:cBhvr>
                                      <p:to>
                                        <p:strVal val="visible"/>
                                      </p:to>
                                    </p:set>
                                    <p:animEffect transition="in" filter="fade">
                                      <p:cBhvr>
                                        <p:cTn id="91" dur="750"/>
                                        <p:tgtEl>
                                          <p:spTgt spid="123"/>
                                        </p:tgtEl>
                                      </p:cBhvr>
                                    </p:animEffect>
                                    <p:anim calcmode="lin" valueType="num">
                                      <p:cBhvr>
                                        <p:cTn id="92" dur="750" fill="hold"/>
                                        <p:tgtEl>
                                          <p:spTgt spid="123"/>
                                        </p:tgtEl>
                                        <p:attrNameLst>
                                          <p:attrName>ppt_x</p:attrName>
                                        </p:attrNameLst>
                                      </p:cBhvr>
                                      <p:tavLst>
                                        <p:tav tm="0">
                                          <p:val>
                                            <p:strVal val="#ppt_x"/>
                                          </p:val>
                                        </p:tav>
                                        <p:tav tm="100000">
                                          <p:val>
                                            <p:strVal val="#ppt_x"/>
                                          </p:val>
                                        </p:tav>
                                      </p:tavLst>
                                    </p:anim>
                                    <p:anim calcmode="lin" valueType="num">
                                      <p:cBhvr>
                                        <p:cTn id="93" dur="750" fill="hold"/>
                                        <p:tgtEl>
                                          <p:spTgt spid="123"/>
                                        </p:tgtEl>
                                        <p:attrNameLst>
                                          <p:attrName>ppt_y</p:attrName>
                                        </p:attrNameLst>
                                      </p:cBhvr>
                                      <p:tavLst>
                                        <p:tav tm="0">
                                          <p:val>
                                            <p:strVal val="#ppt_y-.1"/>
                                          </p:val>
                                        </p:tav>
                                        <p:tav tm="100000">
                                          <p:val>
                                            <p:strVal val="#ppt_y"/>
                                          </p:val>
                                        </p:tav>
                                      </p:tavLst>
                                    </p:anim>
                                  </p:childTnLst>
                                </p:cTn>
                              </p:par>
                            </p:childTnLst>
                          </p:cTn>
                        </p:par>
                        <p:par>
                          <p:cTn id="94" fill="hold">
                            <p:stCondLst>
                              <p:cond delay="9900"/>
                            </p:stCondLst>
                            <p:childTnLst>
                              <p:par>
                                <p:cTn id="95" presetID="42" presetClass="entr" presetSubtype="0" fill="hold" grpId="0" nodeType="afterEffect">
                                  <p:stCondLst>
                                    <p:cond delay="0"/>
                                  </p:stCondLst>
                                  <p:childTnLst>
                                    <p:set>
                                      <p:cBhvr>
                                        <p:cTn id="96" dur="1" fill="hold">
                                          <p:stCondLst>
                                            <p:cond delay="0"/>
                                          </p:stCondLst>
                                        </p:cTn>
                                        <p:tgtEl>
                                          <p:spTgt spid="122"/>
                                        </p:tgtEl>
                                        <p:attrNameLst>
                                          <p:attrName>style.visibility</p:attrName>
                                        </p:attrNameLst>
                                      </p:cBhvr>
                                      <p:to>
                                        <p:strVal val="visible"/>
                                      </p:to>
                                    </p:set>
                                    <p:animEffect transition="in" filter="fade">
                                      <p:cBhvr>
                                        <p:cTn id="97" dur="750"/>
                                        <p:tgtEl>
                                          <p:spTgt spid="122"/>
                                        </p:tgtEl>
                                      </p:cBhvr>
                                    </p:animEffect>
                                    <p:anim calcmode="lin" valueType="num">
                                      <p:cBhvr>
                                        <p:cTn id="98" dur="750" fill="hold"/>
                                        <p:tgtEl>
                                          <p:spTgt spid="122"/>
                                        </p:tgtEl>
                                        <p:attrNameLst>
                                          <p:attrName>ppt_x</p:attrName>
                                        </p:attrNameLst>
                                      </p:cBhvr>
                                      <p:tavLst>
                                        <p:tav tm="0">
                                          <p:val>
                                            <p:strVal val="#ppt_x"/>
                                          </p:val>
                                        </p:tav>
                                        <p:tav tm="100000">
                                          <p:val>
                                            <p:strVal val="#ppt_x"/>
                                          </p:val>
                                        </p:tav>
                                      </p:tavLst>
                                    </p:anim>
                                    <p:anim calcmode="lin" valueType="num">
                                      <p:cBhvr>
                                        <p:cTn id="99" dur="750" fill="hold"/>
                                        <p:tgtEl>
                                          <p:spTgt spid="122"/>
                                        </p:tgtEl>
                                        <p:attrNameLst>
                                          <p:attrName>ppt_y</p:attrName>
                                        </p:attrNameLst>
                                      </p:cBhvr>
                                      <p:tavLst>
                                        <p:tav tm="0">
                                          <p:val>
                                            <p:strVal val="#ppt_y+.1"/>
                                          </p:val>
                                        </p:tav>
                                        <p:tav tm="100000">
                                          <p:val>
                                            <p:strVal val="#ppt_y"/>
                                          </p:val>
                                        </p:tav>
                                      </p:tavLst>
                                    </p:anim>
                                  </p:childTnLst>
                                </p:cTn>
                              </p:par>
                              <p:par>
                                <p:cTn id="100" presetID="53" presetClass="entr" presetSubtype="16" fill="hold" nodeType="withEffect">
                                  <p:stCondLst>
                                    <p:cond delay="500"/>
                                  </p:stCondLst>
                                  <p:childTnLst>
                                    <p:set>
                                      <p:cBhvr>
                                        <p:cTn id="101" dur="1" fill="hold">
                                          <p:stCondLst>
                                            <p:cond delay="0"/>
                                          </p:stCondLst>
                                        </p:cTn>
                                        <p:tgtEl>
                                          <p:spTgt spid="128"/>
                                        </p:tgtEl>
                                        <p:attrNameLst>
                                          <p:attrName>style.visibility</p:attrName>
                                        </p:attrNameLst>
                                      </p:cBhvr>
                                      <p:to>
                                        <p:strVal val="visible"/>
                                      </p:to>
                                    </p:set>
                                    <p:anim calcmode="lin" valueType="num">
                                      <p:cBhvr>
                                        <p:cTn id="102" dur="500" fill="hold"/>
                                        <p:tgtEl>
                                          <p:spTgt spid="128"/>
                                        </p:tgtEl>
                                        <p:attrNameLst>
                                          <p:attrName>ppt_w</p:attrName>
                                        </p:attrNameLst>
                                      </p:cBhvr>
                                      <p:tavLst>
                                        <p:tav tm="0">
                                          <p:val>
                                            <p:fltVal val="0"/>
                                          </p:val>
                                        </p:tav>
                                        <p:tav tm="100000">
                                          <p:val>
                                            <p:strVal val="#ppt_w"/>
                                          </p:val>
                                        </p:tav>
                                      </p:tavLst>
                                    </p:anim>
                                    <p:anim calcmode="lin" valueType="num">
                                      <p:cBhvr>
                                        <p:cTn id="103" dur="500" fill="hold"/>
                                        <p:tgtEl>
                                          <p:spTgt spid="128"/>
                                        </p:tgtEl>
                                        <p:attrNameLst>
                                          <p:attrName>ppt_h</p:attrName>
                                        </p:attrNameLst>
                                      </p:cBhvr>
                                      <p:tavLst>
                                        <p:tav tm="0">
                                          <p:val>
                                            <p:fltVal val="0"/>
                                          </p:val>
                                        </p:tav>
                                        <p:tav tm="100000">
                                          <p:val>
                                            <p:strVal val="#ppt_h"/>
                                          </p:val>
                                        </p:tav>
                                      </p:tavLst>
                                    </p:anim>
                                    <p:animEffect transition="in" filter="fade">
                                      <p:cBhvr>
                                        <p:cTn id="104" dur="500"/>
                                        <p:tgtEl>
                                          <p:spTgt spid="128"/>
                                        </p:tgtEl>
                                      </p:cBhvr>
                                    </p:animEffect>
                                  </p:childTnLst>
                                </p:cTn>
                              </p:par>
                              <p:par>
                                <p:cTn id="105" presetID="42" presetClass="entr" presetSubtype="0" fill="hold" grpId="0" nodeType="withEffect">
                                  <p:stCondLst>
                                    <p:cond delay="750"/>
                                  </p:stCondLst>
                                  <p:childTnLst>
                                    <p:set>
                                      <p:cBhvr>
                                        <p:cTn id="106" dur="1" fill="hold">
                                          <p:stCondLst>
                                            <p:cond delay="0"/>
                                          </p:stCondLst>
                                        </p:cTn>
                                        <p:tgtEl>
                                          <p:spTgt spid="188"/>
                                        </p:tgtEl>
                                        <p:attrNameLst>
                                          <p:attrName>style.visibility</p:attrName>
                                        </p:attrNameLst>
                                      </p:cBhvr>
                                      <p:to>
                                        <p:strVal val="visible"/>
                                      </p:to>
                                    </p:set>
                                    <p:animEffect transition="in" filter="fade">
                                      <p:cBhvr>
                                        <p:cTn id="107" dur="1000"/>
                                        <p:tgtEl>
                                          <p:spTgt spid="188"/>
                                        </p:tgtEl>
                                      </p:cBhvr>
                                    </p:animEffect>
                                    <p:anim calcmode="lin" valueType="num">
                                      <p:cBhvr>
                                        <p:cTn id="108" dur="1000" fill="hold"/>
                                        <p:tgtEl>
                                          <p:spTgt spid="188"/>
                                        </p:tgtEl>
                                        <p:attrNameLst>
                                          <p:attrName>ppt_x</p:attrName>
                                        </p:attrNameLst>
                                      </p:cBhvr>
                                      <p:tavLst>
                                        <p:tav tm="0">
                                          <p:val>
                                            <p:strVal val="#ppt_x"/>
                                          </p:val>
                                        </p:tav>
                                        <p:tav tm="100000">
                                          <p:val>
                                            <p:strVal val="#ppt_x"/>
                                          </p:val>
                                        </p:tav>
                                      </p:tavLst>
                                    </p:anim>
                                    <p:anim calcmode="lin" valueType="num">
                                      <p:cBhvr>
                                        <p:cTn id="109" dur="1000" fill="hold"/>
                                        <p:tgtEl>
                                          <p:spTgt spid="188"/>
                                        </p:tgtEl>
                                        <p:attrNameLst>
                                          <p:attrName>ppt_y</p:attrName>
                                        </p:attrNameLst>
                                      </p:cBhvr>
                                      <p:tavLst>
                                        <p:tav tm="0">
                                          <p:val>
                                            <p:strVal val="#ppt_y+.1"/>
                                          </p:val>
                                        </p:tav>
                                        <p:tav tm="100000">
                                          <p:val>
                                            <p:strVal val="#ppt_y"/>
                                          </p:val>
                                        </p:tav>
                                      </p:tavLst>
                                    </p:anim>
                                  </p:childTnLst>
                                </p:cTn>
                              </p:par>
                              <p:par>
                                <p:cTn id="110" presetID="41" presetClass="entr" presetSubtype="0" fill="hold" grpId="0" nodeType="withEffect">
                                  <p:stCondLst>
                                    <p:cond delay="1000"/>
                                  </p:stCondLst>
                                  <p:iterate type="lt">
                                    <p:tmPct val="10000"/>
                                  </p:iterate>
                                  <p:childTnLst>
                                    <p:set>
                                      <p:cBhvr>
                                        <p:cTn id="111" dur="1" fill="hold">
                                          <p:stCondLst>
                                            <p:cond delay="0"/>
                                          </p:stCondLst>
                                        </p:cTn>
                                        <p:tgtEl>
                                          <p:spTgt spid="127"/>
                                        </p:tgtEl>
                                        <p:attrNameLst>
                                          <p:attrName>style.visibility</p:attrName>
                                        </p:attrNameLst>
                                      </p:cBhvr>
                                      <p:to>
                                        <p:strVal val="visible"/>
                                      </p:to>
                                    </p:set>
                                    <p:anim calcmode="lin" valueType="num">
                                      <p:cBhvr>
                                        <p:cTn id="112" dur="500" fill="hold"/>
                                        <p:tgtEl>
                                          <p:spTgt spid="127"/>
                                        </p:tgtEl>
                                        <p:attrNameLst>
                                          <p:attrName>ppt_x</p:attrName>
                                        </p:attrNameLst>
                                      </p:cBhvr>
                                      <p:tavLst>
                                        <p:tav tm="0">
                                          <p:val>
                                            <p:strVal val="#ppt_x"/>
                                          </p:val>
                                        </p:tav>
                                        <p:tav tm="50000">
                                          <p:val>
                                            <p:strVal val="#ppt_x+.1"/>
                                          </p:val>
                                        </p:tav>
                                        <p:tav tm="100000">
                                          <p:val>
                                            <p:strVal val="#ppt_x"/>
                                          </p:val>
                                        </p:tav>
                                      </p:tavLst>
                                    </p:anim>
                                    <p:anim calcmode="lin" valueType="num">
                                      <p:cBhvr>
                                        <p:cTn id="113" dur="500" fill="hold"/>
                                        <p:tgtEl>
                                          <p:spTgt spid="127"/>
                                        </p:tgtEl>
                                        <p:attrNameLst>
                                          <p:attrName>ppt_y</p:attrName>
                                        </p:attrNameLst>
                                      </p:cBhvr>
                                      <p:tavLst>
                                        <p:tav tm="0">
                                          <p:val>
                                            <p:strVal val="#ppt_y"/>
                                          </p:val>
                                        </p:tav>
                                        <p:tav tm="100000">
                                          <p:val>
                                            <p:strVal val="#ppt_y"/>
                                          </p:val>
                                        </p:tav>
                                      </p:tavLst>
                                    </p:anim>
                                    <p:anim calcmode="lin" valueType="num">
                                      <p:cBhvr>
                                        <p:cTn id="114" dur="500" fill="hold"/>
                                        <p:tgtEl>
                                          <p:spTgt spid="127"/>
                                        </p:tgtEl>
                                        <p:attrNameLst>
                                          <p:attrName>ppt_h</p:attrName>
                                        </p:attrNameLst>
                                      </p:cBhvr>
                                      <p:tavLst>
                                        <p:tav tm="0">
                                          <p:val>
                                            <p:strVal val="#ppt_h/10"/>
                                          </p:val>
                                        </p:tav>
                                        <p:tav tm="50000">
                                          <p:val>
                                            <p:strVal val="#ppt_h+.01"/>
                                          </p:val>
                                        </p:tav>
                                        <p:tav tm="100000">
                                          <p:val>
                                            <p:strVal val="#ppt_h"/>
                                          </p:val>
                                        </p:tav>
                                      </p:tavLst>
                                    </p:anim>
                                    <p:anim calcmode="lin" valueType="num">
                                      <p:cBhvr>
                                        <p:cTn id="115" dur="500" fill="hold"/>
                                        <p:tgtEl>
                                          <p:spTgt spid="127"/>
                                        </p:tgtEl>
                                        <p:attrNameLst>
                                          <p:attrName>ppt_w</p:attrName>
                                        </p:attrNameLst>
                                      </p:cBhvr>
                                      <p:tavLst>
                                        <p:tav tm="0">
                                          <p:val>
                                            <p:strVal val="#ppt_w/10"/>
                                          </p:val>
                                        </p:tav>
                                        <p:tav tm="50000">
                                          <p:val>
                                            <p:strVal val="#ppt_w+.01"/>
                                          </p:val>
                                        </p:tav>
                                        <p:tav tm="100000">
                                          <p:val>
                                            <p:strVal val="#ppt_w"/>
                                          </p:val>
                                        </p:tav>
                                      </p:tavLst>
                                    </p:anim>
                                    <p:animEffect transition="in" filter="fade">
                                      <p:cBhvr>
                                        <p:cTn id="116" dur="500" tmFilter="0,0; .5, 1; 1, 1"/>
                                        <p:tgtEl>
                                          <p:spTgt spid="127"/>
                                        </p:tgtEl>
                                      </p:cBhvr>
                                    </p:animEffect>
                                  </p:childTnLst>
                                </p:cTn>
                              </p:par>
                            </p:childTnLst>
                          </p:cTn>
                        </p:par>
                        <p:par>
                          <p:cTn id="117" fill="hold">
                            <p:stCondLst>
                              <p:cond delay="11650"/>
                            </p:stCondLst>
                            <p:childTnLst>
                              <p:par>
                                <p:cTn id="118" presetID="47" presetClass="entr" presetSubtype="0" fill="hold" grpId="0" nodeType="afterEffect">
                                  <p:stCondLst>
                                    <p:cond delay="0"/>
                                  </p:stCondLst>
                                  <p:childTnLst>
                                    <p:set>
                                      <p:cBhvr>
                                        <p:cTn id="119" dur="1" fill="hold">
                                          <p:stCondLst>
                                            <p:cond delay="0"/>
                                          </p:stCondLst>
                                        </p:cTn>
                                        <p:tgtEl>
                                          <p:spTgt spid="133"/>
                                        </p:tgtEl>
                                        <p:attrNameLst>
                                          <p:attrName>style.visibility</p:attrName>
                                        </p:attrNameLst>
                                      </p:cBhvr>
                                      <p:to>
                                        <p:strVal val="visible"/>
                                      </p:to>
                                    </p:set>
                                    <p:animEffect transition="in" filter="fade">
                                      <p:cBhvr>
                                        <p:cTn id="120" dur="750"/>
                                        <p:tgtEl>
                                          <p:spTgt spid="133"/>
                                        </p:tgtEl>
                                      </p:cBhvr>
                                    </p:animEffect>
                                    <p:anim calcmode="lin" valueType="num">
                                      <p:cBhvr>
                                        <p:cTn id="121" dur="750" fill="hold"/>
                                        <p:tgtEl>
                                          <p:spTgt spid="133"/>
                                        </p:tgtEl>
                                        <p:attrNameLst>
                                          <p:attrName>ppt_x</p:attrName>
                                        </p:attrNameLst>
                                      </p:cBhvr>
                                      <p:tavLst>
                                        <p:tav tm="0">
                                          <p:val>
                                            <p:strVal val="#ppt_x"/>
                                          </p:val>
                                        </p:tav>
                                        <p:tav tm="100000">
                                          <p:val>
                                            <p:strVal val="#ppt_x"/>
                                          </p:val>
                                        </p:tav>
                                      </p:tavLst>
                                    </p:anim>
                                    <p:anim calcmode="lin" valueType="num">
                                      <p:cBhvr>
                                        <p:cTn id="122" dur="750" fill="hold"/>
                                        <p:tgtEl>
                                          <p:spTgt spid="133"/>
                                        </p:tgtEl>
                                        <p:attrNameLst>
                                          <p:attrName>ppt_y</p:attrName>
                                        </p:attrNameLst>
                                      </p:cBhvr>
                                      <p:tavLst>
                                        <p:tav tm="0">
                                          <p:val>
                                            <p:strVal val="#ppt_y-.1"/>
                                          </p:val>
                                        </p:tav>
                                        <p:tav tm="100000">
                                          <p:val>
                                            <p:strVal val="#ppt_y"/>
                                          </p:val>
                                        </p:tav>
                                      </p:tavLst>
                                    </p:anim>
                                  </p:childTnLst>
                                </p:cTn>
                              </p:par>
                            </p:childTnLst>
                          </p:cTn>
                        </p:par>
                        <p:par>
                          <p:cTn id="123" fill="hold">
                            <p:stCondLst>
                              <p:cond delay="12400"/>
                            </p:stCondLst>
                            <p:childTnLst>
                              <p:par>
                                <p:cTn id="124" presetID="42" presetClass="entr" presetSubtype="0" fill="hold" nodeType="afterEffect">
                                  <p:stCondLst>
                                    <p:cond delay="0"/>
                                  </p:stCondLst>
                                  <p:childTnLst>
                                    <p:set>
                                      <p:cBhvr>
                                        <p:cTn id="125" dur="1" fill="hold">
                                          <p:stCondLst>
                                            <p:cond delay="0"/>
                                          </p:stCondLst>
                                        </p:cTn>
                                        <p:tgtEl>
                                          <p:spTgt spid="134"/>
                                        </p:tgtEl>
                                        <p:attrNameLst>
                                          <p:attrName>style.visibility</p:attrName>
                                        </p:attrNameLst>
                                      </p:cBhvr>
                                      <p:to>
                                        <p:strVal val="visible"/>
                                      </p:to>
                                    </p:set>
                                    <p:animEffect transition="in" filter="fade">
                                      <p:cBhvr>
                                        <p:cTn id="126" dur="750"/>
                                        <p:tgtEl>
                                          <p:spTgt spid="134"/>
                                        </p:tgtEl>
                                      </p:cBhvr>
                                    </p:animEffect>
                                    <p:anim calcmode="lin" valueType="num">
                                      <p:cBhvr>
                                        <p:cTn id="127" dur="750" fill="hold"/>
                                        <p:tgtEl>
                                          <p:spTgt spid="134"/>
                                        </p:tgtEl>
                                        <p:attrNameLst>
                                          <p:attrName>ppt_x</p:attrName>
                                        </p:attrNameLst>
                                      </p:cBhvr>
                                      <p:tavLst>
                                        <p:tav tm="0">
                                          <p:val>
                                            <p:strVal val="#ppt_x"/>
                                          </p:val>
                                        </p:tav>
                                        <p:tav tm="100000">
                                          <p:val>
                                            <p:strVal val="#ppt_x"/>
                                          </p:val>
                                        </p:tav>
                                      </p:tavLst>
                                    </p:anim>
                                    <p:anim calcmode="lin" valueType="num">
                                      <p:cBhvr>
                                        <p:cTn id="128" dur="750" fill="hold"/>
                                        <p:tgtEl>
                                          <p:spTgt spid="134"/>
                                        </p:tgtEl>
                                        <p:attrNameLst>
                                          <p:attrName>ppt_y</p:attrName>
                                        </p:attrNameLst>
                                      </p:cBhvr>
                                      <p:tavLst>
                                        <p:tav tm="0">
                                          <p:val>
                                            <p:strVal val="#ppt_y+.1"/>
                                          </p:val>
                                        </p:tav>
                                        <p:tav tm="100000">
                                          <p:val>
                                            <p:strVal val="#ppt_y"/>
                                          </p:val>
                                        </p:tav>
                                      </p:tavLst>
                                    </p:anim>
                                  </p:childTnLst>
                                </p:cTn>
                              </p:par>
                              <p:par>
                                <p:cTn id="129" presetID="53" presetClass="entr" presetSubtype="16" fill="hold" nodeType="withEffect">
                                  <p:stCondLst>
                                    <p:cond delay="500"/>
                                  </p:stCondLst>
                                  <p:childTnLst>
                                    <p:set>
                                      <p:cBhvr>
                                        <p:cTn id="130" dur="1" fill="hold">
                                          <p:stCondLst>
                                            <p:cond delay="0"/>
                                          </p:stCondLst>
                                        </p:cTn>
                                        <p:tgtEl>
                                          <p:spTgt spid="2"/>
                                        </p:tgtEl>
                                        <p:attrNameLst>
                                          <p:attrName>style.visibility</p:attrName>
                                        </p:attrNameLst>
                                      </p:cBhvr>
                                      <p:to>
                                        <p:strVal val="visible"/>
                                      </p:to>
                                    </p:set>
                                    <p:anim calcmode="lin" valueType="num">
                                      <p:cBhvr>
                                        <p:cTn id="131" dur="500" fill="hold"/>
                                        <p:tgtEl>
                                          <p:spTgt spid="2"/>
                                        </p:tgtEl>
                                        <p:attrNameLst>
                                          <p:attrName>ppt_w</p:attrName>
                                        </p:attrNameLst>
                                      </p:cBhvr>
                                      <p:tavLst>
                                        <p:tav tm="0">
                                          <p:val>
                                            <p:fltVal val="0"/>
                                          </p:val>
                                        </p:tav>
                                        <p:tav tm="100000">
                                          <p:val>
                                            <p:strVal val="#ppt_w"/>
                                          </p:val>
                                        </p:tav>
                                      </p:tavLst>
                                    </p:anim>
                                    <p:anim calcmode="lin" valueType="num">
                                      <p:cBhvr>
                                        <p:cTn id="132" dur="500" fill="hold"/>
                                        <p:tgtEl>
                                          <p:spTgt spid="2"/>
                                        </p:tgtEl>
                                        <p:attrNameLst>
                                          <p:attrName>ppt_h</p:attrName>
                                        </p:attrNameLst>
                                      </p:cBhvr>
                                      <p:tavLst>
                                        <p:tav tm="0">
                                          <p:val>
                                            <p:fltVal val="0"/>
                                          </p:val>
                                        </p:tav>
                                        <p:tav tm="100000">
                                          <p:val>
                                            <p:strVal val="#ppt_h"/>
                                          </p:val>
                                        </p:tav>
                                      </p:tavLst>
                                    </p:anim>
                                    <p:animEffect transition="in" filter="fade">
                                      <p:cBhvr>
                                        <p:cTn id="133" dur="500"/>
                                        <p:tgtEl>
                                          <p:spTgt spid="2"/>
                                        </p:tgtEl>
                                      </p:cBhvr>
                                    </p:animEffect>
                                  </p:childTnLst>
                                </p:cTn>
                              </p:par>
                              <p:par>
                                <p:cTn id="134" presetID="42" presetClass="entr" presetSubtype="0" fill="hold" grpId="0" nodeType="withEffect">
                                  <p:stCondLst>
                                    <p:cond delay="750"/>
                                  </p:stCondLst>
                                  <p:childTnLst>
                                    <p:set>
                                      <p:cBhvr>
                                        <p:cTn id="135" dur="1" fill="hold">
                                          <p:stCondLst>
                                            <p:cond delay="0"/>
                                          </p:stCondLst>
                                        </p:cTn>
                                        <p:tgtEl>
                                          <p:spTgt spid="189"/>
                                        </p:tgtEl>
                                        <p:attrNameLst>
                                          <p:attrName>style.visibility</p:attrName>
                                        </p:attrNameLst>
                                      </p:cBhvr>
                                      <p:to>
                                        <p:strVal val="visible"/>
                                      </p:to>
                                    </p:set>
                                    <p:animEffect transition="in" filter="fade">
                                      <p:cBhvr>
                                        <p:cTn id="136" dur="1000"/>
                                        <p:tgtEl>
                                          <p:spTgt spid="189"/>
                                        </p:tgtEl>
                                      </p:cBhvr>
                                    </p:animEffect>
                                    <p:anim calcmode="lin" valueType="num">
                                      <p:cBhvr>
                                        <p:cTn id="137" dur="1000" fill="hold"/>
                                        <p:tgtEl>
                                          <p:spTgt spid="189"/>
                                        </p:tgtEl>
                                        <p:attrNameLst>
                                          <p:attrName>ppt_x</p:attrName>
                                        </p:attrNameLst>
                                      </p:cBhvr>
                                      <p:tavLst>
                                        <p:tav tm="0">
                                          <p:val>
                                            <p:strVal val="#ppt_x"/>
                                          </p:val>
                                        </p:tav>
                                        <p:tav tm="100000">
                                          <p:val>
                                            <p:strVal val="#ppt_x"/>
                                          </p:val>
                                        </p:tav>
                                      </p:tavLst>
                                    </p:anim>
                                    <p:anim calcmode="lin" valueType="num">
                                      <p:cBhvr>
                                        <p:cTn id="138" dur="1000" fill="hold"/>
                                        <p:tgtEl>
                                          <p:spTgt spid="189"/>
                                        </p:tgtEl>
                                        <p:attrNameLst>
                                          <p:attrName>ppt_y</p:attrName>
                                        </p:attrNameLst>
                                      </p:cBhvr>
                                      <p:tavLst>
                                        <p:tav tm="0">
                                          <p:val>
                                            <p:strVal val="#ppt_y+.1"/>
                                          </p:val>
                                        </p:tav>
                                        <p:tav tm="100000">
                                          <p:val>
                                            <p:strVal val="#ppt_y"/>
                                          </p:val>
                                        </p:tav>
                                      </p:tavLst>
                                    </p:anim>
                                  </p:childTnLst>
                                </p:cTn>
                              </p:par>
                              <p:par>
                                <p:cTn id="139" presetID="41" presetClass="entr" presetSubtype="0" fill="hold" grpId="0" nodeType="withEffect">
                                  <p:stCondLst>
                                    <p:cond delay="1000"/>
                                  </p:stCondLst>
                                  <p:iterate type="lt">
                                    <p:tmPct val="10000"/>
                                  </p:iterate>
                                  <p:childTnLst>
                                    <p:set>
                                      <p:cBhvr>
                                        <p:cTn id="140" dur="1" fill="hold">
                                          <p:stCondLst>
                                            <p:cond delay="0"/>
                                          </p:stCondLst>
                                        </p:cTn>
                                        <p:tgtEl>
                                          <p:spTgt spid="138"/>
                                        </p:tgtEl>
                                        <p:attrNameLst>
                                          <p:attrName>style.visibility</p:attrName>
                                        </p:attrNameLst>
                                      </p:cBhvr>
                                      <p:to>
                                        <p:strVal val="visible"/>
                                      </p:to>
                                    </p:set>
                                    <p:anim calcmode="lin" valueType="num">
                                      <p:cBhvr>
                                        <p:cTn id="141" dur="500" fill="hold"/>
                                        <p:tgtEl>
                                          <p:spTgt spid="138"/>
                                        </p:tgtEl>
                                        <p:attrNameLst>
                                          <p:attrName>ppt_x</p:attrName>
                                        </p:attrNameLst>
                                      </p:cBhvr>
                                      <p:tavLst>
                                        <p:tav tm="0">
                                          <p:val>
                                            <p:strVal val="#ppt_x"/>
                                          </p:val>
                                        </p:tav>
                                        <p:tav tm="50000">
                                          <p:val>
                                            <p:strVal val="#ppt_x+.1"/>
                                          </p:val>
                                        </p:tav>
                                        <p:tav tm="100000">
                                          <p:val>
                                            <p:strVal val="#ppt_x"/>
                                          </p:val>
                                        </p:tav>
                                      </p:tavLst>
                                    </p:anim>
                                    <p:anim calcmode="lin" valueType="num">
                                      <p:cBhvr>
                                        <p:cTn id="142" dur="500" fill="hold"/>
                                        <p:tgtEl>
                                          <p:spTgt spid="138"/>
                                        </p:tgtEl>
                                        <p:attrNameLst>
                                          <p:attrName>ppt_y</p:attrName>
                                        </p:attrNameLst>
                                      </p:cBhvr>
                                      <p:tavLst>
                                        <p:tav tm="0">
                                          <p:val>
                                            <p:strVal val="#ppt_y"/>
                                          </p:val>
                                        </p:tav>
                                        <p:tav tm="100000">
                                          <p:val>
                                            <p:strVal val="#ppt_y"/>
                                          </p:val>
                                        </p:tav>
                                      </p:tavLst>
                                    </p:anim>
                                    <p:anim calcmode="lin" valueType="num">
                                      <p:cBhvr>
                                        <p:cTn id="143" dur="500" fill="hold"/>
                                        <p:tgtEl>
                                          <p:spTgt spid="138"/>
                                        </p:tgtEl>
                                        <p:attrNameLst>
                                          <p:attrName>ppt_h</p:attrName>
                                        </p:attrNameLst>
                                      </p:cBhvr>
                                      <p:tavLst>
                                        <p:tav tm="0">
                                          <p:val>
                                            <p:strVal val="#ppt_h/10"/>
                                          </p:val>
                                        </p:tav>
                                        <p:tav tm="50000">
                                          <p:val>
                                            <p:strVal val="#ppt_h+.01"/>
                                          </p:val>
                                        </p:tav>
                                        <p:tav tm="100000">
                                          <p:val>
                                            <p:strVal val="#ppt_h"/>
                                          </p:val>
                                        </p:tav>
                                      </p:tavLst>
                                    </p:anim>
                                    <p:anim calcmode="lin" valueType="num">
                                      <p:cBhvr>
                                        <p:cTn id="144" dur="500" fill="hold"/>
                                        <p:tgtEl>
                                          <p:spTgt spid="138"/>
                                        </p:tgtEl>
                                        <p:attrNameLst>
                                          <p:attrName>ppt_w</p:attrName>
                                        </p:attrNameLst>
                                      </p:cBhvr>
                                      <p:tavLst>
                                        <p:tav tm="0">
                                          <p:val>
                                            <p:strVal val="#ppt_w/10"/>
                                          </p:val>
                                        </p:tav>
                                        <p:tav tm="50000">
                                          <p:val>
                                            <p:strVal val="#ppt_w+.01"/>
                                          </p:val>
                                        </p:tav>
                                        <p:tav tm="100000">
                                          <p:val>
                                            <p:strVal val="#ppt_w"/>
                                          </p:val>
                                        </p:tav>
                                      </p:tavLst>
                                    </p:anim>
                                    <p:animEffect transition="in" filter="fade">
                                      <p:cBhvr>
                                        <p:cTn id="145" dur="500" tmFilter="0,0; .5, 1; 1, 1"/>
                                        <p:tgtEl>
                                          <p:spTgt spid="1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111" grpId="0"/>
      <p:bldP spid="112" grpId="0"/>
      <p:bldP spid="113" grpId="0" animBg="1"/>
      <p:bldP spid="118" grpId="0"/>
      <p:bldP spid="122" grpId="0" animBg="1"/>
      <p:bldP spid="127" grpId="0"/>
      <p:bldP spid="133" grpId="0" animBg="1"/>
      <p:bldP spid="138" grpId="0"/>
      <p:bldP spid="187" grpId="0"/>
      <p:bldP spid="188" grpId="0"/>
      <p:bldP spid="189" grpId="0"/>
      <p:bldP spid="193" grpId="0" animBg="1"/>
      <p:bldP spid="197" grpId="0"/>
      <p:bldP spid="200" grpId="0" animBg="1"/>
      <p:bldP spid="20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0"/>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84919" y="332656"/>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四、工作进度</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19" name="标题 4">
            <a:extLst>
              <a:ext uri="{FF2B5EF4-FFF2-40B4-BE49-F238E27FC236}">
                <a16:creationId xmlns:a16="http://schemas.microsoft.com/office/drawing/2014/main" id="{11BDF75A-6E51-4429-A0F2-FEFD33ABA303}"/>
              </a:ext>
            </a:extLst>
          </p:cNvPr>
          <p:cNvSpPr txBox="1">
            <a:spLocks/>
          </p:cNvSpPr>
          <p:nvPr/>
        </p:nvSpPr>
        <p:spPr>
          <a:xfrm>
            <a:off x="604850" y="839416"/>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1800" b="1">
                <a:solidFill>
                  <a:srgbClr val="5C6D7D"/>
                </a:solidFill>
                <a:latin typeface="微软雅黑" panose="020B0503020204020204" pitchFamily="34" charset="-122"/>
                <a:ea typeface="微软雅黑" panose="020B0503020204020204" pitchFamily="34" charset="-122"/>
              </a:rPr>
              <a:t>3</a:t>
            </a:r>
            <a:r>
              <a:rPr lang="zh-CN" altLang="en-US" sz="1800" b="1">
                <a:solidFill>
                  <a:srgbClr val="5C6D7D"/>
                </a:solidFill>
                <a:latin typeface="微软雅黑" panose="020B0503020204020204" pitchFamily="34" charset="-122"/>
                <a:ea typeface="微软雅黑" panose="020B0503020204020204" pitchFamily="34" charset="-122"/>
              </a:rPr>
              <a:t>、夹爪机构</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1E0C528E-58D1-4C06-B89F-993D21882D95}"/>
              </a:ext>
            </a:extLst>
          </p:cNvPr>
          <p:cNvSpPr txBox="1"/>
          <p:nvPr/>
        </p:nvSpPr>
        <p:spPr>
          <a:xfrm>
            <a:off x="841003" y="1576191"/>
            <a:ext cx="10801200" cy="923330"/>
          </a:xfrm>
          <a:prstGeom prst="rect">
            <a:avLst/>
          </a:prstGeom>
          <a:noFill/>
        </p:spPr>
        <p:txBody>
          <a:bodyPr wrap="square" rtlCol="0">
            <a:spAutoFit/>
          </a:bodyPr>
          <a:lstStyle/>
          <a:p>
            <a:r>
              <a:rPr lang="zh-CN" altLang="en-US">
                <a:solidFill>
                  <a:srgbClr val="5C6D7D"/>
                </a:solidFill>
                <a:latin typeface="微软雅黑" panose="020B0503020204020204" pitchFamily="34" charset="-122"/>
                <a:ea typeface="微软雅黑" panose="020B0503020204020204" pitchFamily="34" charset="-122"/>
              </a:rPr>
              <a:t>    该结构由一大两小共三个轮子、底座和</a:t>
            </a:r>
            <a:r>
              <a:rPr lang="en-US" altLang="zh-CN">
                <a:solidFill>
                  <a:srgbClr val="5C6D7D"/>
                </a:solidFill>
                <a:latin typeface="微软雅黑" panose="020B0503020204020204" pitchFamily="34" charset="-122"/>
                <a:ea typeface="微软雅黑" panose="020B0503020204020204" pitchFamily="34" charset="-122"/>
              </a:rPr>
              <a:t>T</a:t>
            </a:r>
            <a:r>
              <a:rPr lang="zh-CN" altLang="en-US">
                <a:solidFill>
                  <a:srgbClr val="5C6D7D"/>
                </a:solidFill>
                <a:latin typeface="微软雅黑" panose="020B0503020204020204" pitchFamily="34" charset="-122"/>
                <a:ea typeface="微软雅黑" panose="020B0503020204020204" pitchFamily="34" charset="-122"/>
              </a:rPr>
              <a:t>形结构组成。</a:t>
            </a:r>
            <a:r>
              <a:rPr lang="en-US" altLang="zh-CN">
                <a:solidFill>
                  <a:srgbClr val="5C6D7D"/>
                </a:solidFill>
                <a:latin typeface="微软雅黑" panose="020B0503020204020204" pitchFamily="34" charset="-122"/>
                <a:ea typeface="微软雅黑" panose="020B0503020204020204" pitchFamily="34" charset="-122"/>
              </a:rPr>
              <a:t>T</a:t>
            </a:r>
            <a:r>
              <a:rPr lang="zh-CN" altLang="en-US">
                <a:solidFill>
                  <a:srgbClr val="5C6D7D"/>
                </a:solidFill>
                <a:latin typeface="微软雅黑" panose="020B0503020204020204" pitchFamily="34" charset="-122"/>
                <a:ea typeface="微软雅黑" panose="020B0503020204020204" pitchFamily="34" charset="-122"/>
              </a:rPr>
              <a:t>形结构插在底座的开孔中，孔中有一个弹簧，将</a:t>
            </a:r>
            <a:r>
              <a:rPr lang="en-US" altLang="zh-CN">
                <a:solidFill>
                  <a:srgbClr val="5C6D7D"/>
                </a:solidFill>
                <a:latin typeface="微软雅黑" panose="020B0503020204020204" pitchFamily="34" charset="-122"/>
                <a:ea typeface="微软雅黑" panose="020B0503020204020204" pitchFamily="34" charset="-122"/>
              </a:rPr>
              <a:t>T</a:t>
            </a:r>
            <a:r>
              <a:rPr lang="zh-CN" altLang="en-US">
                <a:solidFill>
                  <a:srgbClr val="5C6D7D"/>
                </a:solidFill>
                <a:latin typeface="微软雅黑" panose="020B0503020204020204" pitchFamily="34" charset="-122"/>
                <a:ea typeface="微软雅黑" panose="020B0503020204020204" pitchFamily="34" charset="-122"/>
              </a:rPr>
              <a:t>形结构连同两个小轮向上推，与大轮一起夹紧高压线，在底座背面有与丅形结构固连的齿条，通过齿轮转动可以将</a:t>
            </a:r>
            <a:r>
              <a:rPr lang="en-US" altLang="zh-CN">
                <a:solidFill>
                  <a:srgbClr val="5C6D7D"/>
                </a:solidFill>
                <a:latin typeface="微软雅黑" panose="020B0503020204020204" pitchFamily="34" charset="-122"/>
                <a:ea typeface="微软雅黑" panose="020B0503020204020204" pitchFamily="34" charset="-122"/>
              </a:rPr>
              <a:t>T</a:t>
            </a:r>
            <a:r>
              <a:rPr lang="zh-CN" altLang="en-US">
                <a:solidFill>
                  <a:srgbClr val="5C6D7D"/>
                </a:solidFill>
                <a:latin typeface="微软雅黑" panose="020B0503020204020204" pitchFamily="34" charset="-122"/>
                <a:ea typeface="微软雅黑" panose="020B0503020204020204" pitchFamily="34" charset="-122"/>
              </a:rPr>
              <a:t>型结构下压，从而松开高压线。</a:t>
            </a:r>
          </a:p>
        </p:txBody>
      </p:sp>
      <p:pic>
        <p:nvPicPr>
          <p:cNvPr id="4" name="图片 3">
            <a:extLst>
              <a:ext uri="{FF2B5EF4-FFF2-40B4-BE49-F238E27FC236}">
                <a16:creationId xmlns:a16="http://schemas.microsoft.com/office/drawing/2014/main" id="{1F747B8E-04E8-4AF4-8806-32F0B90D6ED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8951" y="2827139"/>
            <a:ext cx="4952226" cy="2785627"/>
          </a:xfrm>
          <a:prstGeom prst="rect">
            <a:avLst/>
          </a:prstGeom>
        </p:spPr>
      </p:pic>
      <p:pic>
        <p:nvPicPr>
          <p:cNvPr id="7" name="图片 6">
            <a:extLst>
              <a:ext uri="{FF2B5EF4-FFF2-40B4-BE49-F238E27FC236}">
                <a16:creationId xmlns:a16="http://schemas.microsoft.com/office/drawing/2014/main" id="{42A3D731-26ED-4436-8E85-C57EE8FE6C3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28980" y="2869957"/>
            <a:ext cx="4952226" cy="2785627"/>
          </a:xfrm>
          <a:prstGeom prst="rect">
            <a:avLst/>
          </a:prstGeom>
        </p:spPr>
      </p:pic>
    </p:spTree>
    <p:extLst>
      <p:ext uri="{BB962C8B-B14F-4D97-AF65-F5344CB8AC3E}">
        <p14:creationId xmlns:p14="http://schemas.microsoft.com/office/powerpoint/2010/main" val="46236378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P spid="1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0"/>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84919" y="332656"/>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四、工作进度</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19" name="标题 4">
            <a:extLst>
              <a:ext uri="{FF2B5EF4-FFF2-40B4-BE49-F238E27FC236}">
                <a16:creationId xmlns:a16="http://schemas.microsoft.com/office/drawing/2014/main" id="{11BDF75A-6E51-4429-A0F2-FEFD33ABA303}"/>
              </a:ext>
            </a:extLst>
          </p:cNvPr>
          <p:cNvSpPr txBox="1">
            <a:spLocks/>
          </p:cNvSpPr>
          <p:nvPr/>
        </p:nvSpPr>
        <p:spPr>
          <a:xfrm>
            <a:off x="696987" y="844383"/>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1800" b="1">
                <a:solidFill>
                  <a:srgbClr val="5C6D7D"/>
                </a:solidFill>
                <a:latin typeface="微软雅黑" panose="020B0503020204020204" pitchFamily="34" charset="-122"/>
                <a:ea typeface="微软雅黑" panose="020B0503020204020204" pitchFamily="34" charset="-122"/>
              </a:rPr>
              <a:t>4</a:t>
            </a:r>
            <a:r>
              <a:rPr lang="zh-CN" altLang="en-US" sz="1800" b="1">
                <a:solidFill>
                  <a:srgbClr val="5C6D7D"/>
                </a:solidFill>
                <a:latin typeface="微软雅黑" panose="020B0503020204020204" pitchFamily="34" charset="-122"/>
                <a:ea typeface="微软雅黑" panose="020B0503020204020204" pitchFamily="34" charset="-122"/>
              </a:rPr>
              <a:t>、夹爪旋转机构</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4A57D16A-E145-4E4E-B7A9-CAA0C3D063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9640" y="1804781"/>
            <a:ext cx="4240066" cy="3248438"/>
          </a:xfrm>
          <a:prstGeom prst="rect">
            <a:avLst/>
          </a:prstGeom>
        </p:spPr>
      </p:pic>
      <p:pic>
        <p:nvPicPr>
          <p:cNvPr id="8" name="图片 7">
            <a:extLst>
              <a:ext uri="{FF2B5EF4-FFF2-40B4-BE49-F238E27FC236}">
                <a16:creationId xmlns:a16="http://schemas.microsoft.com/office/drawing/2014/main" id="{7F816C95-ECB2-43FF-ABFD-4A1B487B406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109132" y="1002942"/>
            <a:ext cx="4686811" cy="2631449"/>
          </a:xfrm>
          <a:prstGeom prst="rect">
            <a:avLst/>
          </a:prstGeom>
        </p:spPr>
      </p:pic>
      <p:pic>
        <p:nvPicPr>
          <p:cNvPr id="10" name="图片 9">
            <a:extLst>
              <a:ext uri="{FF2B5EF4-FFF2-40B4-BE49-F238E27FC236}">
                <a16:creationId xmlns:a16="http://schemas.microsoft.com/office/drawing/2014/main" id="{62EE4749-53AF-4C63-BB83-10C126C0DBB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09132" y="4149080"/>
            <a:ext cx="4257675" cy="2324100"/>
          </a:xfrm>
          <a:prstGeom prst="rect">
            <a:avLst/>
          </a:prstGeom>
        </p:spPr>
      </p:pic>
    </p:spTree>
    <p:extLst>
      <p:ext uri="{BB962C8B-B14F-4D97-AF65-F5344CB8AC3E}">
        <p14:creationId xmlns:p14="http://schemas.microsoft.com/office/powerpoint/2010/main" val="89770560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P spid="1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3" y="-27384"/>
            <a:ext cx="12192000" cy="5109792"/>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5483" y="-27383"/>
            <a:ext cx="12200658" cy="5109792"/>
          </a:xfrm>
          <a:prstGeom prst="rect">
            <a:avLst/>
          </a:prstGeom>
          <a:solidFill>
            <a:srgbClr val="5C6D7D">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7609" y="5082408"/>
            <a:ext cx="12200658" cy="1802976"/>
          </a:xfrm>
          <a:prstGeom prst="rect">
            <a:avLst/>
          </a:prstGeom>
          <a:solidFill>
            <a:srgbClr val="EAEAEA">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燕尾形 11"/>
          <p:cNvSpPr>
            <a:spLocks noChangeArrowheads="1"/>
          </p:cNvSpPr>
          <p:nvPr/>
        </p:nvSpPr>
        <p:spPr bwMode="auto">
          <a:xfrm>
            <a:off x="9012674" y="3815687"/>
            <a:ext cx="231590" cy="463419"/>
          </a:xfrm>
          <a:prstGeom prst="chevron">
            <a:avLst>
              <a:gd name="adj" fmla="val 71727"/>
            </a:avLst>
          </a:prstGeom>
          <a:solidFill>
            <a:srgbClr val="B4B7BE"/>
          </a:solidFill>
          <a:ln>
            <a:noFill/>
          </a:ln>
        </p:spPr>
        <p:txBody>
          <a:bodyPr/>
          <a:lstStyle/>
          <a:p>
            <a:endParaRPr lang="zh-CN" altLang="zh-CN">
              <a:latin typeface="Calibri" pitchFamily="34" charset="0"/>
              <a:sym typeface="宋体" pitchFamily="2" charset="-122"/>
            </a:endParaRPr>
          </a:p>
        </p:txBody>
      </p:sp>
      <p:sp>
        <p:nvSpPr>
          <p:cNvPr id="9" name="燕尾形 36"/>
          <p:cNvSpPr>
            <a:spLocks noChangeArrowheads="1"/>
          </p:cNvSpPr>
          <p:nvPr/>
        </p:nvSpPr>
        <p:spPr bwMode="auto">
          <a:xfrm flipH="1">
            <a:off x="3001243" y="3815687"/>
            <a:ext cx="231590" cy="463419"/>
          </a:xfrm>
          <a:prstGeom prst="chevron">
            <a:avLst>
              <a:gd name="adj" fmla="val 71727"/>
            </a:avLst>
          </a:prstGeom>
          <a:solidFill>
            <a:srgbClr val="B4B7BE"/>
          </a:solidFill>
          <a:ln>
            <a:noFill/>
          </a:ln>
        </p:spPr>
        <p:txBody>
          <a:bodyPr/>
          <a:lstStyle/>
          <a:p>
            <a:endParaRPr lang="zh-CN" altLang="zh-CN">
              <a:latin typeface="Calibri" pitchFamily="34" charset="0"/>
              <a:sym typeface="宋体" pitchFamily="2" charset="-122"/>
            </a:endParaRPr>
          </a:p>
        </p:txBody>
      </p:sp>
      <p:grpSp>
        <p:nvGrpSpPr>
          <p:cNvPr id="6" name="组合 5"/>
          <p:cNvGrpSpPr/>
          <p:nvPr/>
        </p:nvGrpSpPr>
        <p:grpSpPr>
          <a:xfrm>
            <a:off x="4585419" y="3703042"/>
            <a:ext cx="719684" cy="719684"/>
            <a:chOff x="4585419" y="3703042"/>
            <a:chExt cx="719684" cy="719684"/>
          </a:xfrm>
        </p:grpSpPr>
        <p:sp>
          <p:nvSpPr>
            <p:cNvPr id="22" name="椭圆 21"/>
            <p:cNvSpPr/>
            <p:nvPr/>
          </p:nvSpPr>
          <p:spPr>
            <a:xfrm>
              <a:off x="4585419" y="3703042"/>
              <a:ext cx="719684" cy="719684"/>
            </a:xfrm>
            <a:prstGeom prst="ellipse">
              <a:avLst/>
            </a:prstGeom>
            <a:noFill/>
            <a:ln>
              <a:solidFill>
                <a:srgbClr val="B4B7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Freeform 84"/>
            <p:cNvSpPr>
              <a:spLocks noChangeAspect="1" noEditPoints="1" noChangeArrowheads="1"/>
            </p:cNvSpPr>
            <p:nvPr/>
          </p:nvSpPr>
          <p:spPr bwMode="auto">
            <a:xfrm>
              <a:off x="4743766" y="3905248"/>
              <a:ext cx="401608" cy="397088"/>
            </a:xfrm>
            <a:custGeom>
              <a:avLst/>
              <a:gdLst>
                <a:gd name="T0" fmla="*/ 170 w 170"/>
                <a:gd name="T1" fmla="*/ 0 h 168"/>
                <a:gd name="T2" fmla="*/ 162 w 170"/>
                <a:gd name="T3" fmla="*/ 16 h 168"/>
                <a:gd name="T4" fmla="*/ 170 w 170"/>
                <a:gd name="T5" fmla="*/ 103 h 168"/>
                <a:gd name="T6" fmla="*/ 93 w 170"/>
                <a:gd name="T7" fmla="*/ 119 h 168"/>
                <a:gd name="T8" fmla="*/ 128 w 170"/>
                <a:gd name="T9" fmla="*/ 152 h 168"/>
                <a:gd name="T10" fmla="*/ 42 w 170"/>
                <a:gd name="T11" fmla="*/ 168 h 168"/>
                <a:gd name="T12" fmla="*/ 77 w 170"/>
                <a:gd name="T13" fmla="*/ 152 h 168"/>
                <a:gd name="T14" fmla="*/ 0 w 170"/>
                <a:gd name="T15" fmla="*/ 119 h 168"/>
                <a:gd name="T16" fmla="*/ 6 w 170"/>
                <a:gd name="T17" fmla="*/ 103 h 168"/>
                <a:gd name="T18" fmla="*/ 0 w 170"/>
                <a:gd name="T19" fmla="*/ 16 h 168"/>
                <a:gd name="T20" fmla="*/ 0 w 170"/>
                <a:gd name="T21" fmla="*/ 0 h 168"/>
                <a:gd name="T22" fmla="*/ 122 w 170"/>
                <a:gd name="T23" fmla="*/ 40 h 168"/>
                <a:gd name="T24" fmla="*/ 115 w 170"/>
                <a:gd name="T25" fmla="*/ 44 h 168"/>
                <a:gd name="T26" fmla="*/ 75 w 170"/>
                <a:gd name="T27" fmla="*/ 52 h 168"/>
                <a:gd name="T28" fmla="*/ 73 w 170"/>
                <a:gd name="T29" fmla="*/ 50 h 168"/>
                <a:gd name="T30" fmla="*/ 50 w 170"/>
                <a:gd name="T31" fmla="*/ 67 h 168"/>
                <a:gd name="T32" fmla="*/ 85 w 170"/>
                <a:gd name="T33" fmla="*/ 65 h 168"/>
                <a:gd name="T34" fmla="*/ 89 w 170"/>
                <a:gd name="T35" fmla="*/ 67 h 168"/>
                <a:gd name="T36" fmla="*/ 120 w 170"/>
                <a:gd name="T37" fmla="*/ 52 h 168"/>
                <a:gd name="T38" fmla="*/ 128 w 170"/>
                <a:gd name="T39" fmla="*/ 40 h 168"/>
                <a:gd name="T40" fmla="*/ 113 w 170"/>
                <a:gd name="T41" fmla="*/ 58 h 168"/>
                <a:gd name="T42" fmla="*/ 122 w 170"/>
                <a:gd name="T43" fmla="*/ 85 h 168"/>
                <a:gd name="T44" fmla="*/ 113 w 170"/>
                <a:gd name="T45" fmla="*/ 58 h 168"/>
                <a:gd name="T46" fmla="*/ 101 w 170"/>
                <a:gd name="T47" fmla="*/ 67 h 168"/>
                <a:gd name="T48" fmla="*/ 109 w 170"/>
                <a:gd name="T49" fmla="*/ 85 h 168"/>
                <a:gd name="T50" fmla="*/ 101 w 170"/>
                <a:gd name="T51" fmla="*/ 67 h 168"/>
                <a:gd name="T52" fmla="*/ 87 w 170"/>
                <a:gd name="T53" fmla="*/ 77 h 168"/>
                <a:gd name="T54" fmla="*/ 95 w 170"/>
                <a:gd name="T55" fmla="*/ 85 h 168"/>
                <a:gd name="T56" fmla="*/ 87 w 170"/>
                <a:gd name="T57" fmla="*/ 77 h 168"/>
                <a:gd name="T58" fmla="*/ 75 w 170"/>
                <a:gd name="T59" fmla="*/ 69 h 168"/>
                <a:gd name="T60" fmla="*/ 83 w 170"/>
                <a:gd name="T61" fmla="*/ 85 h 168"/>
                <a:gd name="T62" fmla="*/ 75 w 170"/>
                <a:gd name="T63" fmla="*/ 69 h 168"/>
                <a:gd name="T64" fmla="*/ 63 w 170"/>
                <a:gd name="T65" fmla="*/ 69 h 168"/>
                <a:gd name="T66" fmla="*/ 71 w 170"/>
                <a:gd name="T67" fmla="*/ 85 h 168"/>
                <a:gd name="T68" fmla="*/ 63 w 170"/>
                <a:gd name="T69" fmla="*/ 69 h 168"/>
                <a:gd name="T70" fmla="*/ 48 w 170"/>
                <a:gd name="T71" fmla="*/ 73 h 168"/>
                <a:gd name="T72" fmla="*/ 56 w 170"/>
                <a:gd name="T73" fmla="*/ 85 h 168"/>
                <a:gd name="T74" fmla="*/ 48 w 170"/>
                <a:gd name="T75" fmla="*/ 73 h 168"/>
                <a:gd name="T76" fmla="*/ 146 w 170"/>
                <a:gd name="T77" fmla="*/ 18 h 168"/>
                <a:gd name="T78" fmla="*/ 24 w 170"/>
                <a:gd name="T79" fmla="*/ 101 h 168"/>
                <a:gd name="T80" fmla="*/ 146 w 170"/>
                <a:gd name="T81" fmla="*/ 18 h 1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70"/>
                <a:gd name="T124" fmla="*/ 0 h 168"/>
                <a:gd name="T125" fmla="*/ 170 w 170"/>
                <a:gd name="T126" fmla="*/ 168 h 16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70" h="168">
                  <a:moveTo>
                    <a:pt x="0" y="0"/>
                  </a:moveTo>
                  <a:lnTo>
                    <a:pt x="170" y="0"/>
                  </a:lnTo>
                  <a:lnTo>
                    <a:pt x="170" y="16"/>
                  </a:lnTo>
                  <a:lnTo>
                    <a:pt x="162" y="16"/>
                  </a:lnTo>
                  <a:lnTo>
                    <a:pt x="162" y="103"/>
                  </a:lnTo>
                  <a:lnTo>
                    <a:pt x="170" y="103"/>
                  </a:lnTo>
                  <a:lnTo>
                    <a:pt x="170" y="119"/>
                  </a:lnTo>
                  <a:lnTo>
                    <a:pt x="93" y="119"/>
                  </a:lnTo>
                  <a:lnTo>
                    <a:pt x="93" y="152"/>
                  </a:lnTo>
                  <a:lnTo>
                    <a:pt x="128" y="152"/>
                  </a:lnTo>
                  <a:lnTo>
                    <a:pt x="128" y="168"/>
                  </a:lnTo>
                  <a:lnTo>
                    <a:pt x="42" y="168"/>
                  </a:lnTo>
                  <a:lnTo>
                    <a:pt x="42" y="152"/>
                  </a:lnTo>
                  <a:lnTo>
                    <a:pt x="77" y="152"/>
                  </a:lnTo>
                  <a:lnTo>
                    <a:pt x="77" y="119"/>
                  </a:lnTo>
                  <a:lnTo>
                    <a:pt x="0" y="119"/>
                  </a:lnTo>
                  <a:lnTo>
                    <a:pt x="0" y="103"/>
                  </a:lnTo>
                  <a:lnTo>
                    <a:pt x="6" y="103"/>
                  </a:lnTo>
                  <a:lnTo>
                    <a:pt x="6" y="16"/>
                  </a:lnTo>
                  <a:lnTo>
                    <a:pt x="0" y="16"/>
                  </a:lnTo>
                  <a:lnTo>
                    <a:pt x="0" y="0"/>
                  </a:lnTo>
                  <a:lnTo>
                    <a:pt x="0" y="0"/>
                  </a:lnTo>
                  <a:close/>
                  <a:moveTo>
                    <a:pt x="128" y="40"/>
                  </a:moveTo>
                  <a:lnTo>
                    <a:pt x="122" y="40"/>
                  </a:lnTo>
                  <a:lnTo>
                    <a:pt x="113" y="40"/>
                  </a:lnTo>
                  <a:lnTo>
                    <a:pt x="115" y="44"/>
                  </a:lnTo>
                  <a:lnTo>
                    <a:pt x="87" y="61"/>
                  </a:lnTo>
                  <a:lnTo>
                    <a:pt x="75" y="52"/>
                  </a:lnTo>
                  <a:lnTo>
                    <a:pt x="75" y="50"/>
                  </a:lnTo>
                  <a:lnTo>
                    <a:pt x="73" y="50"/>
                  </a:lnTo>
                  <a:lnTo>
                    <a:pt x="48" y="61"/>
                  </a:lnTo>
                  <a:lnTo>
                    <a:pt x="50" y="67"/>
                  </a:lnTo>
                  <a:lnTo>
                    <a:pt x="73" y="56"/>
                  </a:lnTo>
                  <a:lnTo>
                    <a:pt x="85" y="65"/>
                  </a:lnTo>
                  <a:lnTo>
                    <a:pt x="87" y="67"/>
                  </a:lnTo>
                  <a:lnTo>
                    <a:pt x="89" y="67"/>
                  </a:lnTo>
                  <a:lnTo>
                    <a:pt x="117" y="48"/>
                  </a:lnTo>
                  <a:lnTo>
                    <a:pt x="120" y="52"/>
                  </a:lnTo>
                  <a:lnTo>
                    <a:pt x="124" y="46"/>
                  </a:lnTo>
                  <a:lnTo>
                    <a:pt x="128" y="40"/>
                  </a:lnTo>
                  <a:lnTo>
                    <a:pt x="128" y="40"/>
                  </a:lnTo>
                  <a:close/>
                  <a:moveTo>
                    <a:pt x="113" y="58"/>
                  </a:moveTo>
                  <a:lnTo>
                    <a:pt x="113" y="85"/>
                  </a:lnTo>
                  <a:lnTo>
                    <a:pt x="122" y="85"/>
                  </a:lnTo>
                  <a:lnTo>
                    <a:pt x="122" y="58"/>
                  </a:lnTo>
                  <a:lnTo>
                    <a:pt x="113" y="58"/>
                  </a:lnTo>
                  <a:lnTo>
                    <a:pt x="113" y="58"/>
                  </a:lnTo>
                  <a:close/>
                  <a:moveTo>
                    <a:pt x="101" y="67"/>
                  </a:moveTo>
                  <a:lnTo>
                    <a:pt x="101" y="85"/>
                  </a:lnTo>
                  <a:lnTo>
                    <a:pt x="109" y="85"/>
                  </a:lnTo>
                  <a:lnTo>
                    <a:pt x="109" y="67"/>
                  </a:lnTo>
                  <a:lnTo>
                    <a:pt x="101" y="67"/>
                  </a:lnTo>
                  <a:lnTo>
                    <a:pt x="101" y="67"/>
                  </a:lnTo>
                  <a:close/>
                  <a:moveTo>
                    <a:pt x="87" y="77"/>
                  </a:moveTo>
                  <a:lnTo>
                    <a:pt x="87" y="85"/>
                  </a:lnTo>
                  <a:lnTo>
                    <a:pt x="95" y="85"/>
                  </a:lnTo>
                  <a:lnTo>
                    <a:pt x="95" y="77"/>
                  </a:lnTo>
                  <a:lnTo>
                    <a:pt x="87" y="77"/>
                  </a:lnTo>
                  <a:lnTo>
                    <a:pt x="87" y="77"/>
                  </a:lnTo>
                  <a:close/>
                  <a:moveTo>
                    <a:pt x="75" y="69"/>
                  </a:moveTo>
                  <a:lnTo>
                    <a:pt x="75" y="85"/>
                  </a:lnTo>
                  <a:lnTo>
                    <a:pt x="83" y="85"/>
                  </a:lnTo>
                  <a:lnTo>
                    <a:pt x="83" y="69"/>
                  </a:lnTo>
                  <a:lnTo>
                    <a:pt x="75" y="69"/>
                  </a:lnTo>
                  <a:lnTo>
                    <a:pt x="75" y="69"/>
                  </a:lnTo>
                  <a:close/>
                  <a:moveTo>
                    <a:pt x="63" y="69"/>
                  </a:moveTo>
                  <a:lnTo>
                    <a:pt x="63" y="85"/>
                  </a:lnTo>
                  <a:lnTo>
                    <a:pt x="71" y="85"/>
                  </a:lnTo>
                  <a:lnTo>
                    <a:pt x="71" y="69"/>
                  </a:lnTo>
                  <a:lnTo>
                    <a:pt x="63" y="69"/>
                  </a:lnTo>
                  <a:lnTo>
                    <a:pt x="63" y="69"/>
                  </a:lnTo>
                  <a:close/>
                  <a:moveTo>
                    <a:pt x="48" y="73"/>
                  </a:moveTo>
                  <a:lnTo>
                    <a:pt x="48" y="85"/>
                  </a:lnTo>
                  <a:lnTo>
                    <a:pt x="56" y="85"/>
                  </a:lnTo>
                  <a:lnTo>
                    <a:pt x="56" y="73"/>
                  </a:lnTo>
                  <a:lnTo>
                    <a:pt x="48" y="73"/>
                  </a:lnTo>
                  <a:lnTo>
                    <a:pt x="48" y="73"/>
                  </a:lnTo>
                  <a:close/>
                  <a:moveTo>
                    <a:pt x="146" y="18"/>
                  </a:moveTo>
                  <a:lnTo>
                    <a:pt x="24" y="18"/>
                  </a:lnTo>
                  <a:lnTo>
                    <a:pt x="24" y="101"/>
                  </a:lnTo>
                  <a:lnTo>
                    <a:pt x="146" y="101"/>
                  </a:lnTo>
                  <a:lnTo>
                    <a:pt x="146" y="18"/>
                  </a:lnTo>
                  <a:close/>
                </a:path>
              </a:pathLst>
            </a:custGeom>
            <a:solidFill>
              <a:srgbClr val="B4B7BE"/>
            </a:solidFill>
            <a:ln>
              <a:noFill/>
            </a:ln>
          </p:spPr>
          <p:txBody>
            <a:bodyPr/>
            <a:lstStyle/>
            <a:p>
              <a:endParaRPr lang="zh-CN" altLang="zh-CN">
                <a:solidFill>
                  <a:srgbClr val="000000"/>
                </a:solidFill>
                <a:latin typeface="Calibri" pitchFamily="34" charset="0"/>
                <a:sym typeface="宋体" pitchFamily="2" charset="-122"/>
              </a:endParaRPr>
            </a:p>
          </p:txBody>
        </p:sp>
      </p:grpSp>
      <p:grpSp>
        <p:nvGrpSpPr>
          <p:cNvPr id="59" name="组合 58"/>
          <p:cNvGrpSpPr/>
          <p:nvPr/>
        </p:nvGrpSpPr>
        <p:grpSpPr>
          <a:xfrm>
            <a:off x="5737547" y="3703042"/>
            <a:ext cx="714955" cy="714955"/>
            <a:chOff x="5737547" y="3703042"/>
            <a:chExt cx="714955" cy="714955"/>
          </a:xfrm>
        </p:grpSpPr>
        <p:sp>
          <p:nvSpPr>
            <p:cNvPr id="25" name="椭圆 24"/>
            <p:cNvSpPr/>
            <p:nvPr/>
          </p:nvSpPr>
          <p:spPr>
            <a:xfrm>
              <a:off x="5737547" y="3703042"/>
              <a:ext cx="714955" cy="714955"/>
            </a:xfrm>
            <a:prstGeom prst="ellipse">
              <a:avLst/>
            </a:prstGeom>
            <a:noFill/>
            <a:ln>
              <a:solidFill>
                <a:srgbClr val="B4B7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37"/>
            <p:cNvGrpSpPr>
              <a:grpSpLocks/>
            </p:cNvGrpSpPr>
            <p:nvPr/>
          </p:nvGrpSpPr>
          <p:grpSpPr bwMode="auto">
            <a:xfrm>
              <a:off x="5845886" y="3868032"/>
              <a:ext cx="493879" cy="398149"/>
              <a:chOff x="316517" y="428157"/>
              <a:chExt cx="763002" cy="615108"/>
            </a:xfrm>
          </p:grpSpPr>
          <p:sp>
            <p:nvSpPr>
              <p:cNvPr id="27" name="圆角矩形 35"/>
              <p:cNvSpPr>
                <a:spLocks noChangeArrowheads="1"/>
              </p:cNvSpPr>
              <p:nvPr/>
            </p:nvSpPr>
            <p:spPr bwMode="auto">
              <a:xfrm>
                <a:off x="377825" y="428157"/>
                <a:ext cx="640387" cy="368076"/>
              </a:xfrm>
              <a:prstGeom prst="roundRect">
                <a:avLst>
                  <a:gd name="adj" fmla="val 8903"/>
                </a:avLst>
              </a:prstGeom>
              <a:noFill/>
              <a:ln w="28575">
                <a:solidFill>
                  <a:srgbClr val="B4B7BE"/>
                </a:solidFill>
                <a:bevel/>
                <a:headEnd/>
                <a:tailEnd/>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sp>
            <p:nvSpPr>
              <p:cNvPr id="28" name="梯形 36"/>
              <p:cNvSpPr>
                <a:spLocks noChangeArrowheads="1"/>
              </p:cNvSpPr>
              <p:nvPr/>
            </p:nvSpPr>
            <p:spPr bwMode="auto">
              <a:xfrm flipV="1">
                <a:off x="316517" y="836912"/>
                <a:ext cx="763002" cy="206353"/>
              </a:xfrm>
              <a:custGeom>
                <a:avLst/>
                <a:gdLst>
                  <a:gd name="T0" fmla="*/ 737215 w 21600"/>
                  <a:gd name="T1" fmla="*/ 103177 h 21600"/>
                  <a:gd name="T2" fmla="*/ 381501 w 21600"/>
                  <a:gd name="T3" fmla="*/ 206353 h 21600"/>
                  <a:gd name="T4" fmla="*/ 25787 w 21600"/>
                  <a:gd name="T5" fmla="*/ 103177 h 21600"/>
                  <a:gd name="T6" fmla="*/ 381501 w 21600"/>
                  <a:gd name="T7" fmla="*/ 0 h 21600"/>
                  <a:gd name="T8" fmla="*/ 0 60000 65536"/>
                  <a:gd name="T9" fmla="*/ 0 60000 65536"/>
                  <a:gd name="T10" fmla="*/ 0 60000 65536"/>
                  <a:gd name="T11" fmla="*/ 0 60000 65536"/>
                  <a:gd name="T12" fmla="*/ 2530 w 21600"/>
                  <a:gd name="T13" fmla="*/ 2530 h 21600"/>
                  <a:gd name="T14" fmla="*/ 19070 w 21600"/>
                  <a:gd name="T15" fmla="*/ 19070 h 21600"/>
                </a:gdLst>
                <a:ahLst/>
                <a:cxnLst>
                  <a:cxn ang="T8">
                    <a:pos x="T0" y="T1"/>
                  </a:cxn>
                  <a:cxn ang="T9">
                    <a:pos x="T2" y="T3"/>
                  </a:cxn>
                  <a:cxn ang="T10">
                    <a:pos x="T4" y="T5"/>
                  </a:cxn>
                  <a:cxn ang="T11">
                    <a:pos x="T6" y="T7"/>
                  </a:cxn>
                </a:cxnLst>
                <a:rect l="T12" t="T13" r="T14" b="T15"/>
                <a:pathLst>
                  <a:path w="21600" h="21600">
                    <a:moveTo>
                      <a:pt x="0" y="0"/>
                    </a:moveTo>
                    <a:lnTo>
                      <a:pt x="1460" y="21600"/>
                    </a:lnTo>
                    <a:lnTo>
                      <a:pt x="20140" y="21600"/>
                    </a:lnTo>
                    <a:lnTo>
                      <a:pt x="21600" y="0"/>
                    </a:lnTo>
                    <a:close/>
                  </a:path>
                </a:pathLst>
              </a:custGeom>
              <a:solidFill>
                <a:srgbClr val="B4B7BE"/>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grpSp>
      </p:grpSp>
      <p:sp>
        <p:nvSpPr>
          <p:cNvPr id="33" name="标题 4"/>
          <p:cNvSpPr txBox="1">
            <a:spLocks/>
          </p:cNvSpPr>
          <p:nvPr/>
        </p:nvSpPr>
        <p:spPr>
          <a:xfrm>
            <a:off x="2674145" y="1612743"/>
            <a:ext cx="7632848" cy="106613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9600" b="1">
                <a:solidFill>
                  <a:srgbClr val="B4B7BE"/>
                </a:solidFill>
                <a:latin typeface="微软雅黑" panose="020B0503020204020204" pitchFamily="34" charset="-122"/>
                <a:ea typeface="微软雅黑" panose="020B0503020204020204" pitchFamily="34" charset="-122"/>
              </a:rPr>
              <a:t>谢谢聆听！</a:t>
            </a:r>
            <a:endParaRPr lang="zh-CN" altLang="en-US" sz="9600" b="1" dirty="0">
              <a:solidFill>
                <a:srgbClr val="B4B7BE"/>
              </a:solidFill>
              <a:latin typeface="微软雅黑" panose="020B0503020204020204" pitchFamily="34" charset="-122"/>
              <a:ea typeface="微软雅黑" panose="020B0503020204020204" pitchFamily="34" charset="-122"/>
            </a:endParaRPr>
          </a:p>
        </p:txBody>
      </p:sp>
      <p:sp>
        <p:nvSpPr>
          <p:cNvPr id="34" name="矩形 33"/>
          <p:cNvSpPr/>
          <p:nvPr/>
        </p:nvSpPr>
        <p:spPr>
          <a:xfrm>
            <a:off x="0" y="5039464"/>
            <a:ext cx="12195175" cy="45719"/>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5698481" y="4689140"/>
            <a:ext cx="792088" cy="792088"/>
          </a:xfrm>
          <a:prstGeom prst="ellipse">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标题 4"/>
          <p:cNvSpPr txBox="1">
            <a:spLocks/>
          </p:cNvSpPr>
          <p:nvPr/>
        </p:nvSpPr>
        <p:spPr>
          <a:xfrm>
            <a:off x="5519126" y="4689140"/>
            <a:ext cx="1149763" cy="7920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2000">
                <a:solidFill>
                  <a:schemeClr val="bg1"/>
                </a:solidFill>
                <a:latin typeface="Impact MT Std" pitchFamily="34" charset="0"/>
              </a:rPr>
              <a:t>END</a:t>
            </a:r>
            <a:endParaRPr lang="zh-CN" altLang="en-US" sz="2000" dirty="0">
              <a:solidFill>
                <a:schemeClr val="bg1"/>
              </a:solidFill>
              <a:latin typeface="Impact MT Std" pitchFamily="34" charset="0"/>
            </a:endParaRPr>
          </a:p>
        </p:txBody>
      </p:sp>
      <p:sp>
        <p:nvSpPr>
          <p:cNvPr id="39" name="文本框 29"/>
          <p:cNvSpPr txBox="1"/>
          <p:nvPr/>
        </p:nvSpPr>
        <p:spPr>
          <a:xfrm>
            <a:off x="3690230" y="5986124"/>
            <a:ext cx="4740031" cy="338554"/>
          </a:xfrm>
          <a:prstGeom prst="rect">
            <a:avLst/>
          </a:prstGeom>
          <a:noFill/>
          <a:ln>
            <a:solidFill>
              <a:srgbClr val="FC4B41"/>
            </a:solidFill>
          </a:ln>
        </p:spPr>
        <p:txBody>
          <a:bodyPr wrap="square" rtlCol="0">
            <a:spAutoFit/>
          </a:bodyPr>
          <a:lstStyle/>
          <a:p>
            <a:pPr algn="ctr"/>
            <a:r>
              <a:rPr lang="zh-CN" altLang="en-US" sz="1600" spc="300">
                <a:solidFill>
                  <a:srgbClr val="FC4B41"/>
                </a:solidFill>
                <a:latin typeface="微软雅黑" panose="020B0503020204020204" pitchFamily="34" charset="-122"/>
                <a:ea typeface="微软雅黑" panose="020B0503020204020204" pitchFamily="34" charset="-122"/>
              </a:rPr>
              <a:t>汇报人：吴磊 崔庆垚 陈嘉浩 曾宇航</a:t>
            </a:r>
            <a:endParaRPr lang="zh-CN" altLang="en-US" sz="1600" spc="300" dirty="0">
              <a:solidFill>
                <a:srgbClr val="FC4B41"/>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a:off x="3448857" y="3703042"/>
            <a:ext cx="720081" cy="720081"/>
            <a:chOff x="3448857" y="3703042"/>
            <a:chExt cx="720081" cy="720081"/>
          </a:xfrm>
        </p:grpSpPr>
        <p:sp>
          <p:nvSpPr>
            <p:cNvPr id="11" name="椭圆 10"/>
            <p:cNvSpPr/>
            <p:nvPr/>
          </p:nvSpPr>
          <p:spPr>
            <a:xfrm>
              <a:off x="3448857" y="3703042"/>
              <a:ext cx="720081" cy="720081"/>
            </a:xfrm>
            <a:prstGeom prst="ellipse">
              <a:avLst/>
            </a:prstGeom>
            <a:noFill/>
            <a:ln>
              <a:solidFill>
                <a:srgbClr val="B4B7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p:cNvGrpSpPr/>
            <p:nvPr/>
          </p:nvGrpSpPr>
          <p:grpSpPr>
            <a:xfrm>
              <a:off x="3595204" y="3808793"/>
              <a:ext cx="437633" cy="525616"/>
              <a:chOff x="5501727" y="1556792"/>
              <a:chExt cx="1019228" cy="1224136"/>
            </a:xfrm>
            <a:solidFill>
              <a:srgbClr val="B4B7BE"/>
            </a:solidFill>
          </p:grpSpPr>
          <p:sp>
            <p:nvSpPr>
              <p:cNvPr id="44" name="矩形 43"/>
              <p:cNvSpPr/>
              <p:nvPr/>
            </p:nvSpPr>
            <p:spPr>
              <a:xfrm>
                <a:off x="5617267" y="1556792"/>
                <a:ext cx="120280" cy="122413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5501727" y="1876363"/>
                <a:ext cx="351360" cy="351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5933775" y="1556792"/>
                <a:ext cx="120280" cy="122413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5818235" y="2141536"/>
                <a:ext cx="351360" cy="351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6285135" y="1556792"/>
                <a:ext cx="120280" cy="122413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6169595" y="1700808"/>
                <a:ext cx="351360" cy="351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1" name="组合 60"/>
          <p:cNvGrpSpPr/>
          <p:nvPr/>
        </p:nvGrpSpPr>
        <p:grpSpPr>
          <a:xfrm>
            <a:off x="8113811" y="3717032"/>
            <a:ext cx="694337" cy="694337"/>
            <a:chOff x="8113811" y="3717032"/>
            <a:chExt cx="694337" cy="694337"/>
          </a:xfrm>
        </p:grpSpPr>
        <p:sp>
          <p:nvSpPr>
            <p:cNvPr id="50" name="椭圆 49"/>
            <p:cNvSpPr/>
            <p:nvPr/>
          </p:nvSpPr>
          <p:spPr>
            <a:xfrm>
              <a:off x="8113811" y="3717032"/>
              <a:ext cx="694337" cy="694337"/>
            </a:xfrm>
            <a:prstGeom prst="ellipse">
              <a:avLst/>
            </a:prstGeom>
            <a:noFill/>
            <a:ln>
              <a:solidFill>
                <a:srgbClr val="B4B7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Freeform 9"/>
            <p:cNvSpPr>
              <a:spLocks noChangeAspect="1" noEditPoints="1" noChangeArrowheads="1"/>
            </p:cNvSpPr>
            <p:nvPr/>
          </p:nvSpPr>
          <p:spPr bwMode="auto">
            <a:xfrm>
              <a:off x="8226760" y="3856523"/>
              <a:ext cx="480992" cy="438697"/>
            </a:xfrm>
            <a:custGeom>
              <a:avLst/>
              <a:gdLst>
                <a:gd name="T0" fmla="*/ 141 w 181"/>
                <a:gd name="T1" fmla="*/ 0 h 165"/>
                <a:gd name="T2" fmla="*/ 149 w 181"/>
                <a:gd name="T3" fmla="*/ 8 h 165"/>
                <a:gd name="T4" fmla="*/ 134 w 181"/>
                <a:gd name="T5" fmla="*/ 47 h 165"/>
                <a:gd name="T6" fmla="*/ 33 w 181"/>
                <a:gd name="T7" fmla="*/ 14 h 165"/>
                <a:gd name="T8" fmla="*/ 39 w 181"/>
                <a:gd name="T9" fmla="*/ 20 h 165"/>
                <a:gd name="T10" fmla="*/ 51 w 181"/>
                <a:gd name="T11" fmla="*/ 31 h 165"/>
                <a:gd name="T12" fmla="*/ 33 w 181"/>
                <a:gd name="T13" fmla="*/ 39 h 165"/>
                <a:gd name="T14" fmla="*/ 39 w 181"/>
                <a:gd name="T15" fmla="*/ 45 h 165"/>
                <a:gd name="T16" fmla="*/ 51 w 181"/>
                <a:gd name="T17" fmla="*/ 55 h 165"/>
                <a:gd name="T18" fmla="*/ 33 w 181"/>
                <a:gd name="T19" fmla="*/ 63 h 165"/>
                <a:gd name="T20" fmla="*/ 39 w 181"/>
                <a:gd name="T21" fmla="*/ 67 h 165"/>
                <a:gd name="T22" fmla="*/ 51 w 181"/>
                <a:gd name="T23" fmla="*/ 77 h 165"/>
                <a:gd name="T24" fmla="*/ 33 w 181"/>
                <a:gd name="T25" fmla="*/ 86 h 165"/>
                <a:gd name="T26" fmla="*/ 39 w 181"/>
                <a:gd name="T27" fmla="*/ 90 h 165"/>
                <a:gd name="T28" fmla="*/ 51 w 181"/>
                <a:gd name="T29" fmla="*/ 100 h 165"/>
                <a:gd name="T30" fmla="*/ 33 w 181"/>
                <a:gd name="T31" fmla="*/ 110 h 165"/>
                <a:gd name="T32" fmla="*/ 39 w 181"/>
                <a:gd name="T33" fmla="*/ 116 h 165"/>
                <a:gd name="T34" fmla="*/ 51 w 181"/>
                <a:gd name="T35" fmla="*/ 126 h 165"/>
                <a:gd name="T36" fmla="*/ 33 w 181"/>
                <a:gd name="T37" fmla="*/ 134 h 165"/>
                <a:gd name="T38" fmla="*/ 33 w 181"/>
                <a:gd name="T39" fmla="*/ 151 h 165"/>
                <a:gd name="T40" fmla="*/ 134 w 181"/>
                <a:gd name="T41" fmla="*/ 118 h 165"/>
                <a:gd name="T42" fmla="*/ 149 w 181"/>
                <a:gd name="T43" fmla="*/ 157 h 165"/>
                <a:gd name="T44" fmla="*/ 141 w 181"/>
                <a:gd name="T45" fmla="*/ 165 h 165"/>
                <a:gd name="T46" fmla="*/ 19 w 181"/>
                <a:gd name="T47" fmla="*/ 165 h 165"/>
                <a:gd name="T48" fmla="*/ 19 w 181"/>
                <a:gd name="T49" fmla="*/ 146 h 165"/>
                <a:gd name="T50" fmla="*/ 0 w 181"/>
                <a:gd name="T51" fmla="*/ 132 h 165"/>
                <a:gd name="T52" fmla="*/ 19 w 181"/>
                <a:gd name="T53" fmla="*/ 120 h 165"/>
                <a:gd name="T54" fmla="*/ 0 w 181"/>
                <a:gd name="T55" fmla="*/ 108 h 165"/>
                <a:gd name="T56" fmla="*/ 19 w 181"/>
                <a:gd name="T57" fmla="*/ 98 h 165"/>
                <a:gd name="T58" fmla="*/ 0 w 181"/>
                <a:gd name="T59" fmla="*/ 83 h 165"/>
                <a:gd name="T60" fmla="*/ 19 w 181"/>
                <a:gd name="T61" fmla="*/ 75 h 165"/>
                <a:gd name="T62" fmla="*/ 0 w 181"/>
                <a:gd name="T63" fmla="*/ 61 h 165"/>
                <a:gd name="T64" fmla="*/ 19 w 181"/>
                <a:gd name="T65" fmla="*/ 51 h 165"/>
                <a:gd name="T66" fmla="*/ 0 w 181"/>
                <a:gd name="T67" fmla="*/ 39 h 165"/>
                <a:gd name="T68" fmla="*/ 19 w 181"/>
                <a:gd name="T69" fmla="*/ 8 h 165"/>
                <a:gd name="T70" fmla="*/ 27 w 181"/>
                <a:gd name="T71" fmla="*/ 0 h 165"/>
                <a:gd name="T72" fmla="*/ 63 w 181"/>
                <a:gd name="T73" fmla="*/ 79 h 165"/>
                <a:gd name="T74" fmla="*/ 84 w 181"/>
                <a:gd name="T75" fmla="*/ 88 h 165"/>
                <a:gd name="T76" fmla="*/ 63 w 181"/>
                <a:gd name="T77" fmla="*/ 79 h 165"/>
                <a:gd name="T78" fmla="*/ 63 w 181"/>
                <a:gd name="T79" fmla="*/ 61 h 165"/>
                <a:gd name="T80" fmla="*/ 100 w 181"/>
                <a:gd name="T81" fmla="*/ 69 h 165"/>
                <a:gd name="T82" fmla="*/ 63 w 181"/>
                <a:gd name="T83" fmla="*/ 61 h 165"/>
                <a:gd name="T84" fmla="*/ 63 w 181"/>
                <a:gd name="T85" fmla="*/ 45 h 165"/>
                <a:gd name="T86" fmla="*/ 116 w 181"/>
                <a:gd name="T87" fmla="*/ 53 h 165"/>
                <a:gd name="T88" fmla="*/ 63 w 181"/>
                <a:gd name="T89" fmla="*/ 45 h 165"/>
                <a:gd name="T90" fmla="*/ 63 w 181"/>
                <a:gd name="T91" fmla="*/ 29 h 165"/>
                <a:gd name="T92" fmla="*/ 116 w 181"/>
                <a:gd name="T93" fmla="*/ 35 h 165"/>
                <a:gd name="T94" fmla="*/ 63 w 181"/>
                <a:gd name="T95" fmla="*/ 29 h 165"/>
                <a:gd name="T96" fmla="*/ 84 w 181"/>
                <a:gd name="T97" fmla="*/ 130 h 165"/>
                <a:gd name="T98" fmla="*/ 106 w 181"/>
                <a:gd name="T99" fmla="*/ 130 h 165"/>
                <a:gd name="T100" fmla="*/ 86 w 181"/>
                <a:gd name="T101" fmla="*/ 108 h 165"/>
                <a:gd name="T102" fmla="*/ 84 w 181"/>
                <a:gd name="T103" fmla="*/ 130 h 165"/>
                <a:gd name="T104" fmla="*/ 161 w 181"/>
                <a:gd name="T105" fmla="*/ 37 h 165"/>
                <a:gd name="T106" fmla="*/ 116 w 181"/>
                <a:gd name="T107" fmla="*/ 120 h 165"/>
                <a:gd name="T108" fmla="*/ 161 w 181"/>
                <a:gd name="T109" fmla="*/ 37 h 16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1"/>
                <a:gd name="T166" fmla="*/ 0 h 165"/>
                <a:gd name="T167" fmla="*/ 181 w 181"/>
                <a:gd name="T168" fmla="*/ 165 h 16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1" h="165">
                  <a:moveTo>
                    <a:pt x="27" y="0"/>
                  </a:moveTo>
                  <a:lnTo>
                    <a:pt x="141" y="0"/>
                  </a:lnTo>
                  <a:lnTo>
                    <a:pt x="149" y="0"/>
                  </a:lnTo>
                  <a:lnTo>
                    <a:pt x="149" y="8"/>
                  </a:lnTo>
                  <a:lnTo>
                    <a:pt x="149" y="35"/>
                  </a:lnTo>
                  <a:lnTo>
                    <a:pt x="134" y="47"/>
                  </a:lnTo>
                  <a:lnTo>
                    <a:pt x="134" y="14"/>
                  </a:lnTo>
                  <a:lnTo>
                    <a:pt x="33" y="14"/>
                  </a:lnTo>
                  <a:lnTo>
                    <a:pt x="33" y="25"/>
                  </a:lnTo>
                  <a:lnTo>
                    <a:pt x="39" y="20"/>
                  </a:lnTo>
                  <a:lnTo>
                    <a:pt x="47" y="18"/>
                  </a:lnTo>
                  <a:lnTo>
                    <a:pt x="51" y="31"/>
                  </a:lnTo>
                  <a:lnTo>
                    <a:pt x="45" y="35"/>
                  </a:lnTo>
                  <a:lnTo>
                    <a:pt x="33" y="39"/>
                  </a:lnTo>
                  <a:lnTo>
                    <a:pt x="33" y="47"/>
                  </a:lnTo>
                  <a:lnTo>
                    <a:pt x="39" y="45"/>
                  </a:lnTo>
                  <a:lnTo>
                    <a:pt x="47" y="41"/>
                  </a:lnTo>
                  <a:lnTo>
                    <a:pt x="51" y="55"/>
                  </a:lnTo>
                  <a:lnTo>
                    <a:pt x="45" y="57"/>
                  </a:lnTo>
                  <a:lnTo>
                    <a:pt x="33" y="63"/>
                  </a:lnTo>
                  <a:lnTo>
                    <a:pt x="33" y="71"/>
                  </a:lnTo>
                  <a:lnTo>
                    <a:pt x="39" y="67"/>
                  </a:lnTo>
                  <a:lnTo>
                    <a:pt x="47" y="65"/>
                  </a:lnTo>
                  <a:lnTo>
                    <a:pt x="51" y="77"/>
                  </a:lnTo>
                  <a:lnTo>
                    <a:pt x="45" y="81"/>
                  </a:lnTo>
                  <a:lnTo>
                    <a:pt x="33" y="86"/>
                  </a:lnTo>
                  <a:lnTo>
                    <a:pt x="33" y="94"/>
                  </a:lnTo>
                  <a:lnTo>
                    <a:pt x="39" y="90"/>
                  </a:lnTo>
                  <a:lnTo>
                    <a:pt x="47" y="88"/>
                  </a:lnTo>
                  <a:lnTo>
                    <a:pt x="51" y="100"/>
                  </a:lnTo>
                  <a:lnTo>
                    <a:pt x="45" y="104"/>
                  </a:lnTo>
                  <a:lnTo>
                    <a:pt x="33" y="110"/>
                  </a:lnTo>
                  <a:lnTo>
                    <a:pt x="33" y="118"/>
                  </a:lnTo>
                  <a:lnTo>
                    <a:pt x="39" y="116"/>
                  </a:lnTo>
                  <a:lnTo>
                    <a:pt x="47" y="112"/>
                  </a:lnTo>
                  <a:lnTo>
                    <a:pt x="51" y="126"/>
                  </a:lnTo>
                  <a:lnTo>
                    <a:pt x="45" y="128"/>
                  </a:lnTo>
                  <a:lnTo>
                    <a:pt x="33" y="134"/>
                  </a:lnTo>
                  <a:lnTo>
                    <a:pt x="33" y="146"/>
                  </a:lnTo>
                  <a:lnTo>
                    <a:pt x="33" y="151"/>
                  </a:lnTo>
                  <a:lnTo>
                    <a:pt x="134" y="151"/>
                  </a:lnTo>
                  <a:lnTo>
                    <a:pt x="134" y="118"/>
                  </a:lnTo>
                  <a:lnTo>
                    <a:pt x="149" y="106"/>
                  </a:lnTo>
                  <a:lnTo>
                    <a:pt x="149" y="157"/>
                  </a:lnTo>
                  <a:lnTo>
                    <a:pt x="149" y="165"/>
                  </a:lnTo>
                  <a:lnTo>
                    <a:pt x="141" y="165"/>
                  </a:lnTo>
                  <a:lnTo>
                    <a:pt x="27" y="165"/>
                  </a:lnTo>
                  <a:lnTo>
                    <a:pt x="19" y="165"/>
                  </a:lnTo>
                  <a:lnTo>
                    <a:pt x="19" y="157"/>
                  </a:lnTo>
                  <a:lnTo>
                    <a:pt x="19" y="146"/>
                  </a:lnTo>
                  <a:lnTo>
                    <a:pt x="4" y="146"/>
                  </a:lnTo>
                  <a:lnTo>
                    <a:pt x="0" y="132"/>
                  </a:lnTo>
                  <a:lnTo>
                    <a:pt x="19" y="124"/>
                  </a:lnTo>
                  <a:lnTo>
                    <a:pt x="19" y="120"/>
                  </a:lnTo>
                  <a:lnTo>
                    <a:pt x="4" y="120"/>
                  </a:lnTo>
                  <a:lnTo>
                    <a:pt x="0" y="108"/>
                  </a:lnTo>
                  <a:lnTo>
                    <a:pt x="19" y="100"/>
                  </a:lnTo>
                  <a:lnTo>
                    <a:pt x="19" y="98"/>
                  </a:lnTo>
                  <a:lnTo>
                    <a:pt x="4" y="98"/>
                  </a:lnTo>
                  <a:lnTo>
                    <a:pt x="0" y="83"/>
                  </a:lnTo>
                  <a:lnTo>
                    <a:pt x="19" y="77"/>
                  </a:lnTo>
                  <a:lnTo>
                    <a:pt x="19" y="75"/>
                  </a:lnTo>
                  <a:lnTo>
                    <a:pt x="4" y="75"/>
                  </a:lnTo>
                  <a:lnTo>
                    <a:pt x="0" y="61"/>
                  </a:lnTo>
                  <a:lnTo>
                    <a:pt x="19" y="53"/>
                  </a:lnTo>
                  <a:lnTo>
                    <a:pt x="19" y="51"/>
                  </a:lnTo>
                  <a:lnTo>
                    <a:pt x="4" y="51"/>
                  </a:lnTo>
                  <a:lnTo>
                    <a:pt x="0" y="39"/>
                  </a:lnTo>
                  <a:lnTo>
                    <a:pt x="19" y="31"/>
                  </a:lnTo>
                  <a:lnTo>
                    <a:pt x="19" y="8"/>
                  </a:lnTo>
                  <a:lnTo>
                    <a:pt x="19" y="0"/>
                  </a:lnTo>
                  <a:lnTo>
                    <a:pt x="27" y="0"/>
                  </a:lnTo>
                  <a:lnTo>
                    <a:pt x="27" y="0"/>
                  </a:lnTo>
                  <a:close/>
                  <a:moveTo>
                    <a:pt x="63" y="79"/>
                  </a:moveTo>
                  <a:lnTo>
                    <a:pt x="63" y="88"/>
                  </a:lnTo>
                  <a:lnTo>
                    <a:pt x="84" y="88"/>
                  </a:lnTo>
                  <a:lnTo>
                    <a:pt x="84" y="79"/>
                  </a:lnTo>
                  <a:lnTo>
                    <a:pt x="63" y="79"/>
                  </a:lnTo>
                  <a:lnTo>
                    <a:pt x="63" y="79"/>
                  </a:lnTo>
                  <a:close/>
                  <a:moveTo>
                    <a:pt x="63" y="61"/>
                  </a:moveTo>
                  <a:lnTo>
                    <a:pt x="63" y="69"/>
                  </a:lnTo>
                  <a:lnTo>
                    <a:pt x="100" y="69"/>
                  </a:lnTo>
                  <a:lnTo>
                    <a:pt x="100" y="61"/>
                  </a:lnTo>
                  <a:lnTo>
                    <a:pt x="63" y="61"/>
                  </a:lnTo>
                  <a:lnTo>
                    <a:pt x="63" y="61"/>
                  </a:lnTo>
                  <a:close/>
                  <a:moveTo>
                    <a:pt x="63" y="45"/>
                  </a:moveTo>
                  <a:lnTo>
                    <a:pt x="63" y="53"/>
                  </a:lnTo>
                  <a:lnTo>
                    <a:pt x="116" y="53"/>
                  </a:lnTo>
                  <a:lnTo>
                    <a:pt x="116" y="45"/>
                  </a:lnTo>
                  <a:lnTo>
                    <a:pt x="63" y="45"/>
                  </a:lnTo>
                  <a:lnTo>
                    <a:pt x="63" y="45"/>
                  </a:lnTo>
                  <a:close/>
                  <a:moveTo>
                    <a:pt x="63" y="29"/>
                  </a:moveTo>
                  <a:lnTo>
                    <a:pt x="63" y="35"/>
                  </a:lnTo>
                  <a:lnTo>
                    <a:pt x="116" y="35"/>
                  </a:lnTo>
                  <a:lnTo>
                    <a:pt x="116" y="29"/>
                  </a:lnTo>
                  <a:lnTo>
                    <a:pt x="63" y="29"/>
                  </a:lnTo>
                  <a:lnTo>
                    <a:pt x="63" y="29"/>
                  </a:lnTo>
                  <a:close/>
                  <a:moveTo>
                    <a:pt x="84" y="130"/>
                  </a:moveTo>
                  <a:lnTo>
                    <a:pt x="96" y="130"/>
                  </a:lnTo>
                  <a:lnTo>
                    <a:pt x="106" y="130"/>
                  </a:lnTo>
                  <a:lnTo>
                    <a:pt x="96" y="118"/>
                  </a:lnTo>
                  <a:lnTo>
                    <a:pt x="86" y="108"/>
                  </a:lnTo>
                  <a:lnTo>
                    <a:pt x="86" y="120"/>
                  </a:lnTo>
                  <a:lnTo>
                    <a:pt x="84" y="130"/>
                  </a:lnTo>
                  <a:lnTo>
                    <a:pt x="84" y="130"/>
                  </a:lnTo>
                  <a:close/>
                  <a:moveTo>
                    <a:pt x="161" y="37"/>
                  </a:moveTo>
                  <a:lnTo>
                    <a:pt x="96" y="100"/>
                  </a:lnTo>
                  <a:lnTo>
                    <a:pt x="116" y="120"/>
                  </a:lnTo>
                  <a:lnTo>
                    <a:pt x="181" y="57"/>
                  </a:lnTo>
                  <a:lnTo>
                    <a:pt x="161" y="37"/>
                  </a:lnTo>
                  <a:close/>
                </a:path>
              </a:pathLst>
            </a:custGeom>
            <a:solidFill>
              <a:srgbClr val="B4B7BE"/>
            </a:solidFill>
            <a:ln>
              <a:noFill/>
            </a:ln>
          </p:spPr>
          <p:txBody>
            <a:bodyPr/>
            <a:lstStyle/>
            <a:p>
              <a:endParaRPr lang="zh-CN" altLang="zh-CN">
                <a:solidFill>
                  <a:srgbClr val="000000"/>
                </a:solidFill>
                <a:latin typeface="Calibri" pitchFamily="34" charset="0"/>
                <a:sym typeface="宋体" pitchFamily="2" charset="-122"/>
              </a:endParaRPr>
            </a:p>
          </p:txBody>
        </p:sp>
      </p:grpSp>
      <p:grpSp>
        <p:nvGrpSpPr>
          <p:cNvPr id="60" name="组合 59"/>
          <p:cNvGrpSpPr/>
          <p:nvPr/>
        </p:nvGrpSpPr>
        <p:grpSpPr>
          <a:xfrm>
            <a:off x="6941387" y="3703042"/>
            <a:ext cx="694337" cy="694337"/>
            <a:chOff x="6941387" y="3703042"/>
            <a:chExt cx="694337" cy="694337"/>
          </a:xfrm>
        </p:grpSpPr>
        <p:sp>
          <p:nvSpPr>
            <p:cNvPr id="30" name="椭圆 29"/>
            <p:cNvSpPr/>
            <p:nvPr/>
          </p:nvSpPr>
          <p:spPr>
            <a:xfrm>
              <a:off x="6941387" y="3703042"/>
              <a:ext cx="694337" cy="694337"/>
            </a:xfrm>
            <a:prstGeom prst="ellipse">
              <a:avLst/>
            </a:prstGeom>
            <a:noFill/>
            <a:ln>
              <a:solidFill>
                <a:srgbClr val="B4B7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116"/>
            <p:cNvGrpSpPr>
              <a:grpSpLocks/>
            </p:cNvGrpSpPr>
            <p:nvPr/>
          </p:nvGrpSpPr>
          <p:grpSpPr bwMode="auto">
            <a:xfrm>
              <a:off x="7039431" y="3776818"/>
              <a:ext cx="448698" cy="525518"/>
              <a:chOff x="0" y="0"/>
              <a:chExt cx="1223776" cy="1433216"/>
            </a:xfrm>
            <a:solidFill>
              <a:srgbClr val="B4B7BE"/>
            </a:solidFill>
          </p:grpSpPr>
          <p:grpSp>
            <p:nvGrpSpPr>
              <p:cNvPr id="55" name="组合 111"/>
              <p:cNvGrpSpPr>
                <a:grpSpLocks/>
              </p:cNvGrpSpPr>
              <p:nvPr/>
            </p:nvGrpSpPr>
            <p:grpSpPr bwMode="auto">
              <a:xfrm>
                <a:off x="0" y="0"/>
                <a:ext cx="1223776" cy="1433216"/>
                <a:chOff x="0" y="0"/>
                <a:chExt cx="1223776" cy="1433216"/>
              </a:xfrm>
              <a:grpFill/>
            </p:grpSpPr>
            <p:sp>
              <p:nvSpPr>
                <p:cNvPr id="57" name="任意多边形 112"/>
                <p:cNvSpPr>
                  <a:spLocks noChangeArrowheads="1"/>
                </p:cNvSpPr>
                <p:nvPr/>
              </p:nvSpPr>
              <p:spPr bwMode="auto">
                <a:xfrm>
                  <a:off x="0" y="0"/>
                  <a:ext cx="1208988" cy="1208988"/>
                </a:xfrm>
                <a:custGeom>
                  <a:avLst/>
                  <a:gdLst>
                    <a:gd name="T0" fmla="*/ 604493 w 1208988"/>
                    <a:gd name="T1" fmla="*/ 172493 h 1208988"/>
                    <a:gd name="T2" fmla="*/ 172493 w 1208988"/>
                    <a:gd name="T3" fmla="*/ 604493 h 1208988"/>
                    <a:gd name="T4" fmla="*/ 604493 w 1208988"/>
                    <a:gd name="T5" fmla="*/ 1036493 h 1208988"/>
                    <a:gd name="T6" fmla="*/ 1036493 w 1208988"/>
                    <a:gd name="T7" fmla="*/ 604493 h 1208988"/>
                    <a:gd name="T8" fmla="*/ 604493 w 1208988"/>
                    <a:gd name="T9" fmla="*/ 172493 h 1208988"/>
                    <a:gd name="T10" fmla="*/ 604494 w 1208988"/>
                    <a:gd name="T11" fmla="*/ 0 h 1208988"/>
                    <a:gd name="T12" fmla="*/ 1208988 w 1208988"/>
                    <a:gd name="T13" fmla="*/ 604494 h 1208988"/>
                    <a:gd name="T14" fmla="*/ 604494 w 1208988"/>
                    <a:gd name="T15" fmla="*/ 1208988 h 1208988"/>
                    <a:gd name="T16" fmla="*/ 0 w 1208988"/>
                    <a:gd name="T17" fmla="*/ 604494 h 1208988"/>
                    <a:gd name="T18" fmla="*/ 604494 w 1208988"/>
                    <a:gd name="T19" fmla="*/ 0 h 120898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08988"/>
                    <a:gd name="T31" fmla="*/ 0 h 1208988"/>
                    <a:gd name="T32" fmla="*/ 1208988 w 1208988"/>
                    <a:gd name="T33" fmla="*/ 1208988 h 120898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08988" h="1208988">
                      <a:moveTo>
                        <a:pt x="604493" y="172493"/>
                      </a:moveTo>
                      <a:cubicBezTo>
                        <a:pt x="365906" y="172493"/>
                        <a:pt x="172493" y="365906"/>
                        <a:pt x="172493" y="604493"/>
                      </a:cubicBezTo>
                      <a:cubicBezTo>
                        <a:pt x="172493" y="843080"/>
                        <a:pt x="365906" y="1036493"/>
                        <a:pt x="604493" y="1036493"/>
                      </a:cubicBezTo>
                      <a:cubicBezTo>
                        <a:pt x="843080" y="1036493"/>
                        <a:pt x="1036493" y="843080"/>
                        <a:pt x="1036493" y="604493"/>
                      </a:cubicBezTo>
                      <a:cubicBezTo>
                        <a:pt x="1036493" y="365906"/>
                        <a:pt x="843080" y="172493"/>
                        <a:pt x="604493" y="172493"/>
                      </a:cubicBezTo>
                      <a:close/>
                      <a:moveTo>
                        <a:pt x="604494" y="0"/>
                      </a:moveTo>
                      <a:cubicBezTo>
                        <a:pt x="938347" y="0"/>
                        <a:pt x="1208988" y="270641"/>
                        <a:pt x="1208988" y="604494"/>
                      </a:cubicBezTo>
                      <a:cubicBezTo>
                        <a:pt x="1208988" y="938347"/>
                        <a:pt x="938347" y="1208988"/>
                        <a:pt x="604494" y="1208988"/>
                      </a:cubicBezTo>
                      <a:cubicBezTo>
                        <a:pt x="270641" y="1208988"/>
                        <a:pt x="0" y="938347"/>
                        <a:pt x="0" y="604494"/>
                      </a:cubicBezTo>
                      <a:cubicBezTo>
                        <a:pt x="0" y="270641"/>
                        <a:pt x="270641" y="0"/>
                        <a:pt x="604494" y="0"/>
                      </a:cubicBezTo>
                      <a:close/>
                    </a:path>
                  </a:pathLst>
                </a:custGeom>
                <a:grp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sp>
              <p:nvSpPr>
                <p:cNvPr id="58" name="矩形 113"/>
                <p:cNvSpPr>
                  <a:spLocks noChangeArrowheads="1"/>
                </p:cNvSpPr>
                <p:nvPr/>
              </p:nvSpPr>
              <p:spPr bwMode="auto">
                <a:xfrm rot="2709662">
                  <a:off x="839707" y="1049147"/>
                  <a:ext cx="496626" cy="271512"/>
                </a:xfrm>
                <a:prstGeom prst="rect">
                  <a:avLst/>
                </a:prstGeom>
                <a:grp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grpSp>
          <p:sp>
            <p:nvSpPr>
              <p:cNvPr id="56" name="矩形 115"/>
              <p:cNvSpPr>
                <a:spLocks noChangeArrowheads="1"/>
              </p:cNvSpPr>
              <p:nvPr/>
            </p:nvSpPr>
            <p:spPr bwMode="auto">
              <a:xfrm>
                <a:off x="403756" y="540994"/>
                <a:ext cx="432000" cy="144000"/>
              </a:xfrm>
              <a:prstGeom prst="rect">
                <a:avLst/>
              </a:prstGeom>
              <a:grp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FFFFFF"/>
                  </a:solidFill>
                </a:endParaRPr>
              </a:p>
            </p:txBody>
          </p:sp>
        </p:grpSp>
      </p:grpSp>
    </p:spTree>
    <p:extLst>
      <p:ext uri="{BB962C8B-B14F-4D97-AF65-F5344CB8AC3E}">
        <p14:creationId xmlns:p14="http://schemas.microsoft.com/office/powerpoint/2010/main" val="59315961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3"/>
                                        </p:tgtEl>
                                        <p:attrNameLst>
                                          <p:attrName>ppt_y</p:attrName>
                                        </p:attrNameLst>
                                      </p:cBhvr>
                                      <p:tavLst>
                                        <p:tav tm="0">
                                          <p:val>
                                            <p:strVal val="#ppt_y"/>
                                          </p:val>
                                        </p:tav>
                                        <p:tav tm="100000">
                                          <p:val>
                                            <p:strVal val="#ppt_y"/>
                                          </p:val>
                                        </p:tav>
                                      </p:tavLst>
                                    </p:anim>
                                    <p:anim calcmode="lin" valueType="num">
                                      <p:cBhvr>
                                        <p:cTn id="9"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3"/>
                                        </p:tgtEl>
                                      </p:cBhvr>
                                    </p:animEffect>
                                  </p:childTnLst>
                                </p:cTn>
                              </p:par>
                              <p:par>
                                <p:cTn id="12" presetID="23" presetClass="entr" presetSubtype="16" fill="hold" grpId="0" nodeType="withEffect">
                                  <p:stCondLst>
                                    <p:cond delay="500"/>
                                  </p:stCondLst>
                                  <p:childTnLst>
                                    <p:set>
                                      <p:cBhvr>
                                        <p:cTn id="13" dur="1" fill="hold">
                                          <p:stCondLst>
                                            <p:cond delay="0"/>
                                          </p:stCondLst>
                                        </p:cTn>
                                        <p:tgtEl>
                                          <p:spTgt spid="8"/>
                                        </p:tgtEl>
                                        <p:attrNameLst>
                                          <p:attrName>style.visibility</p:attrName>
                                        </p:attrNameLst>
                                      </p:cBhvr>
                                      <p:to>
                                        <p:strVal val="visible"/>
                                      </p:to>
                                    </p:set>
                                    <p:anim calcmode="lin" valueType="num">
                                      <p:cBhvr>
                                        <p:cTn id="14" dur="500" fill="hold"/>
                                        <p:tgtEl>
                                          <p:spTgt spid="8"/>
                                        </p:tgtEl>
                                        <p:attrNameLst>
                                          <p:attrName>ppt_w</p:attrName>
                                        </p:attrNameLst>
                                      </p:cBhvr>
                                      <p:tavLst>
                                        <p:tav tm="0">
                                          <p:val>
                                            <p:fltVal val="0"/>
                                          </p:val>
                                        </p:tav>
                                        <p:tav tm="100000">
                                          <p:val>
                                            <p:strVal val="#ppt_w"/>
                                          </p:val>
                                        </p:tav>
                                      </p:tavLst>
                                    </p:anim>
                                    <p:anim calcmode="lin" valueType="num">
                                      <p:cBhvr>
                                        <p:cTn id="15" dur="500" fill="hold"/>
                                        <p:tgtEl>
                                          <p:spTgt spid="8"/>
                                        </p:tgtEl>
                                        <p:attrNameLst>
                                          <p:attrName>ppt_h</p:attrName>
                                        </p:attrNameLst>
                                      </p:cBhvr>
                                      <p:tavLst>
                                        <p:tav tm="0">
                                          <p:val>
                                            <p:fltVal val="0"/>
                                          </p:val>
                                        </p:tav>
                                        <p:tav tm="100000">
                                          <p:val>
                                            <p:strVal val="#ppt_h"/>
                                          </p:val>
                                        </p:tav>
                                      </p:tavLst>
                                    </p:anim>
                                  </p:childTnLst>
                                </p:cTn>
                              </p:par>
                              <p:par>
                                <p:cTn id="16" presetID="23" presetClass="entr" presetSubtype="16" fill="hold" grpId="0" nodeType="withEffect">
                                  <p:stCondLst>
                                    <p:cond delay="50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childTnLst>
                                </p:cTn>
                              </p:par>
                              <p:par>
                                <p:cTn id="20" presetID="23" presetClass="entr" presetSubtype="16" fill="hold" nodeType="withEffect">
                                  <p:stCondLst>
                                    <p:cond delay="50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childTnLst>
                                </p:cTn>
                              </p:par>
                              <p:par>
                                <p:cTn id="24" presetID="23" presetClass="entr" presetSubtype="16" fill="hold" nodeType="withEffect">
                                  <p:stCondLst>
                                    <p:cond delay="500"/>
                                  </p:stCondLst>
                                  <p:childTnLst>
                                    <p:set>
                                      <p:cBhvr>
                                        <p:cTn id="25" dur="1" fill="hold">
                                          <p:stCondLst>
                                            <p:cond delay="0"/>
                                          </p:stCondLst>
                                        </p:cTn>
                                        <p:tgtEl>
                                          <p:spTgt spid="59"/>
                                        </p:tgtEl>
                                        <p:attrNameLst>
                                          <p:attrName>style.visibility</p:attrName>
                                        </p:attrNameLst>
                                      </p:cBhvr>
                                      <p:to>
                                        <p:strVal val="visible"/>
                                      </p:to>
                                    </p:set>
                                    <p:anim calcmode="lin" valueType="num">
                                      <p:cBhvr>
                                        <p:cTn id="26" dur="500" fill="hold"/>
                                        <p:tgtEl>
                                          <p:spTgt spid="59"/>
                                        </p:tgtEl>
                                        <p:attrNameLst>
                                          <p:attrName>ppt_w</p:attrName>
                                        </p:attrNameLst>
                                      </p:cBhvr>
                                      <p:tavLst>
                                        <p:tav tm="0">
                                          <p:val>
                                            <p:fltVal val="0"/>
                                          </p:val>
                                        </p:tav>
                                        <p:tav tm="100000">
                                          <p:val>
                                            <p:strVal val="#ppt_w"/>
                                          </p:val>
                                        </p:tav>
                                      </p:tavLst>
                                    </p:anim>
                                    <p:anim calcmode="lin" valueType="num">
                                      <p:cBhvr>
                                        <p:cTn id="27" dur="500" fill="hold"/>
                                        <p:tgtEl>
                                          <p:spTgt spid="59"/>
                                        </p:tgtEl>
                                        <p:attrNameLst>
                                          <p:attrName>ppt_h</p:attrName>
                                        </p:attrNameLst>
                                      </p:cBhvr>
                                      <p:tavLst>
                                        <p:tav tm="0">
                                          <p:val>
                                            <p:fltVal val="0"/>
                                          </p:val>
                                        </p:tav>
                                        <p:tav tm="100000">
                                          <p:val>
                                            <p:strVal val="#ppt_h"/>
                                          </p:val>
                                        </p:tav>
                                      </p:tavLst>
                                    </p:anim>
                                  </p:childTnLst>
                                </p:cTn>
                              </p:par>
                              <p:par>
                                <p:cTn id="28" presetID="23" presetClass="entr" presetSubtype="16" fill="hold" nodeType="withEffect">
                                  <p:stCondLst>
                                    <p:cond delay="500"/>
                                  </p:stCondLst>
                                  <p:childTnLst>
                                    <p:set>
                                      <p:cBhvr>
                                        <p:cTn id="29" dur="1" fill="hold">
                                          <p:stCondLst>
                                            <p:cond delay="0"/>
                                          </p:stCondLst>
                                        </p:cTn>
                                        <p:tgtEl>
                                          <p:spTgt spid="5"/>
                                        </p:tgtEl>
                                        <p:attrNameLst>
                                          <p:attrName>style.visibility</p:attrName>
                                        </p:attrNameLst>
                                      </p:cBhvr>
                                      <p:to>
                                        <p:strVal val="visible"/>
                                      </p:to>
                                    </p:set>
                                    <p:anim calcmode="lin" valueType="num">
                                      <p:cBhvr>
                                        <p:cTn id="30" dur="500" fill="hold"/>
                                        <p:tgtEl>
                                          <p:spTgt spid="5"/>
                                        </p:tgtEl>
                                        <p:attrNameLst>
                                          <p:attrName>ppt_w</p:attrName>
                                        </p:attrNameLst>
                                      </p:cBhvr>
                                      <p:tavLst>
                                        <p:tav tm="0">
                                          <p:val>
                                            <p:fltVal val="0"/>
                                          </p:val>
                                        </p:tav>
                                        <p:tav tm="100000">
                                          <p:val>
                                            <p:strVal val="#ppt_w"/>
                                          </p:val>
                                        </p:tav>
                                      </p:tavLst>
                                    </p:anim>
                                    <p:anim calcmode="lin" valueType="num">
                                      <p:cBhvr>
                                        <p:cTn id="31" dur="500" fill="hold"/>
                                        <p:tgtEl>
                                          <p:spTgt spid="5"/>
                                        </p:tgtEl>
                                        <p:attrNameLst>
                                          <p:attrName>ppt_h</p:attrName>
                                        </p:attrNameLst>
                                      </p:cBhvr>
                                      <p:tavLst>
                                        <p:tav tm="0">
                                          <p:val>
                                            <p:fltVal val="0"/>
                                          </p:val>
                                        </p:tav>
                                        <p:tav tm="100000">
                                          <p:val>
                                            <p:strVal val="#ppt_h"/>
                                          </p:val>
                                        </p:tav>
                                      </p:tavLst>
                                    </p:anim>
                                  </p:childTnLst>
                                </p:cTn>
                              </p:par>
                              <p:par>
                                <p:cTn id="32" presetID="23" presetClass="entr" presetSubtype="16" fill="hold" nodeType="withEffect">
                                  <p:stCondLst>
                                    <p:cond delay="500"/>
                                  </p:stCondLst>
                                  <p:childTnLst>
                                    <p:set>
                                      <p:cBhvr>
                                        <p:cTn id="33" dur="1" fill="hold">
                                          <p:stCondLst>
                                            <p:cond delay="0"/>
                                          </p:stCondLst>
                                        </p:cTn>
                                        <p:tgtEl>
                                          <p:spTgt spid="61"/>
                                        </p:tgtEl>
                                        <p:attrNameLst>
                                          <p:attrName>style.visibility</p:attrName>
                                        </p:attrNameLst>
                                      </p:cBhvr>
                                      <p:to>
                                        <p:strVal val="visible"/>
                                      </p:to>
                                    </p:set>
                                    <p:anim calcmode="lin" valueType="num">
                                      <p:cBhvr>
                                        <p:cTn id="34" dur="500" fill="hold"/>
                                        <p:tgtEl>
                                          <p:spTgt spid="61"/>
                                        </p:tgtEl>
                                        <p:attrNameLst>
                                          <p:attrName>ppt_w</p:attrName>
                                        </p:attrNameLst>
                                      </p:cBhvr>
                                      <p:tavLst>
                                        <p:tav tm="0">
                                          <p:val>
                                            <p:fltVal val="0"/>
                                          </p:val>
                                        </p:tav>
                                        <p:tav tm="100000">
                                          <p:val>
                                            <p:strVal val="#ppt_w"/>
                                          </p:val>
                                        </p:tav>
                                      </p:tavLst>
                                    </p:anim>
                                    <p:anim calcmode="lin" valueType="num">
                                      <p:cBhvr>
                                        <p:cTn id="35" dur="500" fill="hold"/>
                                        <p:tgtEl>
                                          <p:spTgt spid="61"/>
                                        </p:tgtEl>
                                        <p:attrNameLst>
                                          <p:attrName>ppt_h</p:attrName>
                                        </p:attrNameLst>
                                      </p:cBhvr>
                                      <p:tavLst>
                                        <p:tav tm="0">
                                          <p:val>
                                            <p:fltVal val="0"/>
                                          </p:val>
                                        </p:tav>
                                        <p:tav tm="100000">
                                          <p:val>
                                            <p:strVal val="#ppt_h"/>
                                          </p:val>
                                        </p:tav>
                                      </p:tavLst>
                                    </p:anim>
                                  </p:childTnLst>
                                </p:cTn>
                              </p:par>
                              <p:par>
                                <p:cTn id="36" presetID="23" presetClass="entr" presetSubtype="16" fill="hold" nodeType="withEffect">
                                  <p:stCondLst>
                                    <p:cond delay="500"/>
                                  </p:stCondLst>
                                  <p:childTnLst>
                                    <p:set>
                                      <p:cBhvr>
                                        <p:cTn id="37" dur="1" fill="hold">
                                          <p:stCondLst>
                                            <p:cond delay="0"/>
                                          </p:stCondLst>
                                        </p:cTn>
                                        <p:tgtEl>
                                          <p:spTgt spid="60"/>
                                        </p:tgtEl>
                                        <p:attrNameLst>
                                          <p:attrName>style.visibility</p:attrName>
                                        </p:attrNameLst>
                                      </p:cBhvr>
                                      <p:to>
                                        <p:strVal val="visible"/>
                                      </p:to>
                                    </p:set>
                                    <p:anim calcmode="lin" valueType="num">
                                      <p:cBhvr>
                                        <p:cTn id="38" dur="500" fill="hold"/>
                                        <p:tgtEl>
                                          <p:spTgt spid="60"/>
                                        </p:tgtEl>
                                        <p:attrNameLst>
                                          <p:attrName>ppt_w</p:attrName>
                                        </p:attrNameLst>
                                      </p:cBhvr>
                                      <p:tavLst>
                                        <p:tav tm="0">
                                          <p:val>
                                            <p:fltVal val="0"/>
                                          </p:val>
                                        </p:tav>
                                        <p:tav tm="100000">
                                          <p:val>
                                            <p:strVal val="#ppt_w"/>
                                          </p:val>
                                        </p:tav>
                                      </p:tavLst>
                                    </p:anim>
                                    <p:anim calcmode="lin" valueType="num">
                                      <p:cBhvr>
                                        <p:cTn id="39" dur="500" fill="hold"/>
                                        <p:tgtEl>
                                          <p:spTgt spid="60"/>
                                        </p:tgtEl>
                                        <p:attrNameLst>
                                          <p:attrName>ppt_h</p:attrName>
                                        </p:attrNameLst>
                                      </p:cBhvr>
                                      <p:tavLst>
                                        <p:tav tm="0">
                                          <p:val>
                                            <p:fltVal val="0"/>
                                          </p:val>
                                        </p:tav>
                                        <p:tav tm="100000">
                                          <p:val>
                                            <p:strVal val="#ppt_h"/>
                                          </p:val>
                                        </p:tav>
                                      </p:tavLst>
                                    </p:anim>
                                  </p:childTnLst>
                                </p:cTn>
                              </p:par>
                            </p:childTnLst>
                          </p:cTn>
                        </p:par>
                        <p:par>
                          <p:cTn id="40" fill="hold">
                            <p:stCondLst>
                              <p:cond delay="1000"/>
                            </p:stCondLst>
                            <p:childTnLst>
                              <p:par>
                                <p:cTn id="41" presetID="16" presetClass="entr" presetSubtype="21" fill="hold" grpId="0" nodeType="after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barn(inVertical)">
                                      <p:cBhvr>
                                        <p:cTn id="43" dur="500"/>
                                        <p:tgtEl>
                                          <p:spTgt spid="34"/>
                                        </p:tgtEl>
                                      </p:cBhvr>
                                    </p:animEffect>
                                  </p:childTnLst>
                                </p:cTn>
                              </p:par>
                            </p:childTnLst>
                          </p:cTn>
                        </p:par>
                        <p:par>
                          <p:cTn id="44" fill="hold">
                            <p:stCondLst>
                              <p:cond delay="1500"/>
                            </p:stCondLst>
                            <p:childTnLst>
                              <p:par>
                                <p:cTn id="45" presetID="53" presetClass="entr" presetSubtype="16" fill="hold" grpId="0" nodeType="afterEffect">
                                  <p:stCondLst>
                                    <p:cond delay="0"/>
                                  </p:stCondLst>
                                  <p:childTnLst>
                                    <p:set>
                                      <p:cBhvr>
                                        <p:cTn id="46" dur="1" fill="hold">
                                          <p:stCondLst>
                                            <p:cond delay="0"/>
                                          </p:stCondLst>
                                        </p:cTn>
                                        <p:tgtEl>
                                          <p:spTgt spid="35"/>
                                        </p:tgtEl>
                                        <p:attrNameLst>
                                          <p:attrName>style.visibility</p:attrName>
                                        </p:attrNameLst>
                                      </p:cBhvr>
                                      <p:to>
                                        <p:strVal val="visible"/>
                                      </p:to>
                                    </p:set>
                                    <p:anim calcmode="lin" valueType="num">
                                      <p:cBhvr>
                                        <p:cTn id="47" dur="500" fill="hold"/>
                                        <p:tgtEl>
                                          <p:spTgt spid="35"/>
                                        </p:tgtEl>
                                        <p:attrNameLst>
                                          <p:attrName>ppt_w</p:attrName>
                                        </p:attrNameLst>
                                      </p:cBhvr>
                                      <p:tavLst>
                                        <p:tav tm="0">
                                          <p:val>
                                            <p:fltVal val="0"/>
                                          </p:val>
                                        </p:tav>
                                        <p:tav tm="100000">
                                          <p:val>
                                            <p:strVal val="#ppt_w"/>
                                          </p:val>
                                        </p:tav>
                                      </p:tavLst>
                                    </p:anim>
                                    <p:anim calcmode="lin" valueType="num">
                                      <p:cBhvr>
                                        <p:cTn id="48" dur="500" fill="hold"/>
                                        <p:tgtEl>
                                          <p:spTgt spid="35"/>
                                        </p:tgtEl>
                                        <p:attrNameLst>
                                          <p:attrName>ppt_h</p:attrName>
                                        </p:attrNameLst>
                                      </p:cBhvr>
                                      <p:tavLst>
                                        <p:tav tm="0">
                                          <p:val>
                                            <p:fltVal val="0"/>
                                          </p:val>
                                        </p:tav>
                                        <p:tav tm="100000">
                                          <p:val>
                                            <p:strVal val="#ppt_h"/>
                                          </p:val>
                                        </p:tav>
                                      </p:tavLst>
                                    </p:anim>
                                    <p:animEffect transition="in" filter="fade">
                                      <p:cBhvr>
                                        <p:cTn id="49" dur="500"/>
                                        <p:tgtEl>
                                          <p:spTgt spid="35"/>
                                        </p:tgtEl>
                                      </p:cBhvr>
                                    </p:animEffect>
                                  </p:childTnLst>
                                </p:cTn>
                              </p:par>
                            </p:childTnLst>
                          </p:cTn>
                        </p:par>
                        <p:par>
                          <p:cTn id="50" fill="hold">
                            <p:stCondLst>
                              <p:cond delay="2000"/>
                            </p:stCondLst>
                            <p:childTnLst>
                              <p:par>
                                <p:cTn id="51" presetID="41" presetClass="entr" presetSubtype="0" fill="hold" grpId="0" nodeType="afterEffect">
                                  <p:stCondLst>
                                    <p:cond delay="0"/>
                                  </p:stCondLst>
                                  <p:iterate type="lt">
                                    <p:tmPct val="10000"/>
                                  </p:iterate>
                                  <p:childTnLst>
                                    <p:set>
                                      <p:cBhvr>
                                        <p:cTn id="52" dur="1" fill="hold">
                                          <p:stCondLst>
                                            <p:cond delay="0"/>
                                          </p:stCondLst>
                                        </p:cTn>
                                        <p:tgtEl>
                                          <p:spTgt spid="36"/>
                                        </p:tgtEl>
                                        <p:attrNameLst>
                                          <p:attrName>style.visibility</p:attrName>
                                        </p:attrNameLst>
                                      </p:cBhvr>
                                      <p:to>
                                        <p:strVal val="visible"/>
                                      </p:to>
                                    </p:set>
                                    <p:anim calcmode="lin" valueType="num">
                                      <p:cBhvr>
                                        <p:cTn id="53" dur="500" fill="hold"/>
                                        <p:tgtEl>
                                          <p:spTgt spid="36"/>
                                        </p:tgtEl>
                                        <p:attrNameLst>
                                          <p:attrName>ppt_x</p:attrName>
                                        </p:attrNameLst>
                                      </p:cBhvr>
                                      <p:tavLst>
                                        <p:tav tm="0">
                                          <p:val>
                                            <p:strVal val="#ppt_x"/>
                                          </p:val>
                                        </p:tav>
                                        <p:tav tm="50000">
                                          <p:val>
                                            <p:strVal val="#ppt_x+.1"/>
                                          </p:val>
                                        </p:tav>
                                        <p:tav tm="100000">
                                          <p:val>
                                            <p:strVal val="#ppt_x"/>
                                          </p:val>
                                        </p:tav>
                                      </p:tavLst>
                                    </p:anim>
                                    <p:anim calcmode="lin" valueType="num">
                                      <p:cBhvr>
                                        <p:cTn id="54" dur="500" fill="hold"/>
                                        <p:tgtEl>
                                          <p:spTgt spid="36"/>
                                        </p:tgtEl>
                                        <p:attrNameLst>
                                          <p:attrName>ppt_y</p:attrName>
                                        </p:attrNameLst>
                                      </p:cBhvr>
                                      <p:tavLst>
                                        <p:tav tm="0">
                                          <p:val>
                                            <p:strVal val="#ppt_y"/>
                                          </p:val>
                                        </p:tav>
                                        <p:tav tm="100000">
                                          <p:val>
                                            <p:strVal val="#ppt_y"/>
                                          </p:val>
                                        </p:tav>
                                      </p:tavLst>
                                    </p:anim>
                                    <p:anim calcmode="lin" valueType="num">
                                      <p:cBhvr>
                                        <p:cTn id="55" dur="500" fill="hold"/>
                                        <p:tgtEl>
                                          <p:spTgt spid="36"/>
                                        </p:tgtEl>
                                        <p:attrNameLst>
                                          <p:attrName>ppt_h</p:attrName>
                                        </p:attrNameLst>
                                      </p:cBhvr>
                                      <p:tavLst>
                                        <p:tav tm="0">
                                          <p:val>
                                            <p:strVal val="#ppt_h/10"/>
                                          </p:val>
                                        </p:tav>
                                        <p:tav tm="50000">
                                          <p:val>
                                            <p:strVal val="#ppt_h+.01"/>
                                          </p:val>
                                        </p:tav>
                                        <p:tav tm="100000">
                                          <p:val>
                                            <p:strVal val="#ppt_h"/>
                                          </p:val>
                                        </p:tav>
                                      </p:tavLst>
                                    </p:anim>
                                    <p:anim calcmode="lin" valueType="num">
                                      <p:cBhvr>
                                        <p:cTn id="56" dur="500" fill="hold"/>
                                        <p:tgtEl>
                                          <p:spTgt spid="36"/>
                                        </p:tgtEl>
                                        <p:attrNameLst>
                                          <p:attrName>ppt_w</p:attrName>
                                        </p:attrNameLst>
                                      </p:cBhvr>
                                      <p:tavLst>
                                        <p:tav tm="0">
                                          <p:val>
                                            <p:strVal val="#ppt_w/10"/>
                                          </p:val>
                                        </p:tav>
                                        <p:tav tm="50000">
                                          <p:val>
                                            <p:strVal val="#ppt_w+.01"/>
                                          </p:val>
                                        </p:tav>
                                        <p:tav tm="100000">
                                          <p:val>
                                            <p:strVal val="#ppt_w"/>
                                          </p:val>
                                        </p:tav>
                                      </p:tavLst>
                                    </p:anim>
                                    <p:animEffect transition="in" filter="fade">
                                      <p:cBhvr>
                                        <p:cTn id="57" dur="500" tmFilter="0,0; .5, 1; 1, 1"/>
                                        <p:tgtEl>
                                          <p:spTgt spid="36"/>
                                        </p:tgtEl>
                                      </p:cBhvr>
                                    </p:animEffect>
                                  </p:childTnLst>
                                </p:cTn>
                              </p:par>
                            </p:childTnLst>
                          </p:cTn>
                        </p:par>
                        <p:par>
                          <p:cTn id="58" fill="hold">
                            <p:stCondLst>
                              <p:cond delay="2600"/>
                            </p:stCondLst>
                            <p:childTnLst>
                              <p:par>
                                <p:cTn id="59" presetID="53" presetClass="entr" presetSubtype="16" fill="hold" grpId="0" nodeType="afterEffect">
                                  <p:stCondLst>
                                    <p:cond delay="0"/>
                                  </p:stCondLst>
                                  <p:childTnLst>
                                    <p:set>
                                      <p:cBhvr>
                                        <p:cTn id="60" dur="1" fill="hold">
                                          <p:stCondLst>
                                            <p:cond delay="0"/>
                                          </p:stCondLst>
                                        </p:cTn>
                                        <p:tgtEl>
                                          <p:spTgt spid="39"/>
                                        </p:tgtEl>
                                        <p:attrNameLst>
                                          <p:attrName>style.visibility</p:attrName>
                                        </p:attrNameLst>
                                      </p:cBhvr>
                                      <p:to>
                                        <p:strVal val="visible"/>
                                      </p:to>
                                    </p:set>
                                    <p:anim calcmode="lin" valueType="num">
                                      <p:cBhvr>
                                        <p:cTn id="61" dur="500" fill="hold"/>
                                        <p:tgtEl>
                                          <p:spTgt spid="39"/>
                                        </p:tgtEl>
                                        <p:attrNameLst>
                                          <p:attrName>ppt_w</p:attrName>
                                        </p:attrNameLst>
                                      </p:cBhvr>
                                      <p:tavLst>
                                        <p:tav tm="0">
                                          <p:val>
                                            <p:fltVal val="0"/>
                                          </p:val>
                                        </p:tav>
                                        <p:tav tm="100000">
                                          <p:val>
                                            <p:strVal val="#ppt_w"/>
                                          </p:val>
                                        </p:tav>
                                      </p:tavLst>
                                    </p:anim>
                                    <p:anim calcmode="lin" valueType="num">
                                      <p:cBhvr>
                                        <p:cTn id="62" dur="500" fill="hold"/>
                                        <p:tgtEl>
                                          <p:spTgt spid="39"/>
                                        </p:tgtEl>
                                        <p:attrNameLst>
                                          <p:attrName>ppt_h</p:attrName>
                                        </p:attrNameLst>
                                      </p:cBhvr>
                                      <p:tavLst>
                                        <p:tav tm="0">
                                          <p:val>
                                            <p:fltVal val="0"/>
                                          </p:val>
                                        </p:tav>
                                        <p:tav tm="100000">
                                          <p:val>
                                            <p:strVal val="#ppt_h"/>
                                          </p:val>
                                        </p:tav>
                                      </p:tavLst>
                                    </p:anim>
                                    <p:animEffect transition="in" filter="fade">
                                      <p:cBhvr>
                                        <p:cTn id="6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33" grpId="0"/>
      <p:bldP spid="34" grpId="0" animBg="1"/>
      <p:bldP spid="35" grpId="0" animBg="1"/>
      <p:bldP spid="36" grpId="0"/>
      <p:bldP spid="3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3" y="-27385"/>
            <a:ext cx="12192000" cy="6885383"/>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0" y="-27384"/>
            <a:ext cx="12195174"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标题 4"/>
          <p:cNvSpPr txBox="1">
            <a:spLocks/>
          </p:cNvSpPr>
          <p:nvPr/>
        </p:nvSpPr>
        <p:spPr>
          <a:xfrm>
            <a:off x="5017466" y="3157248"/>
            <a:ext cx="2520280" cy="94868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3600" b="1">
                <a:solidFill>
                  <a:srgbClr val="5C6D7D"/>
                </a:solidFill>
                <a:latin typeface="微软雅黑" panose="020B0503020204020204" pitchFamily="34" charset="-122"/>
                <a:ea typeface="微软雅黑" panose="020B0503020204020204" pitchFamily="34" charset="-122"/>
              </a:rPr>
              <a:t>PART 1</a:t>
            </a:r>
            <a:endParaRPr lang="en-US" altLang="zh-CN" sz="3600" b="1" dirty="0">
              <a:solidFill>
                <a:srgbClr val="5C6D7D"/>
              </a:solidFill>
              <a:latin typeface="微软雅黑" panose="020B0503020204020204" pitchFamily="34" charset="-122"/>
              <a:ea typeface="微软雅黑" panose="020B0503020204020204" pitchFamily="34" charset="-122"/>
            </a:endParaRPr>
          </a:p>
        </p:txBody>
      </p:sp>
      <p:sp>
        <p:nvSpPr>
          <p:cNvPr id="79" name="标题 4"/>
          <p:cNvSpPr txBox="1">
            <a:spLocks/>
          </p:cNvSpPr>
          <p:nvPr/>
        </p:nvSpPr>
        <p:spPr>
          <a:xfrm>
            <a:off x="5017466" y="2377736"/>
            <a:ext cx="5040560" cy="110670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5400" b="1">
                <a:solidFill>
                  <a:srgbClr val="5C6D7D"/>
                </a:solidFill>
                <a:latin typeface="微软雅黑" panose="020B0503020204020204" pitchFamily="34" charset="-122"/>
                <a:ea typeface="微软雅黑" panose="020B0503020204020204" pitchFamily="34" charset="-122"/>
              </a:rPr>
              <a:t>整体阐述</a:t>
            </a:r>
            <a:endParaRPr lang="en-US" altLang="zh-CN" sz="5400" b="1" dirty="0">
              <a:solidFill>
                <a:srgbClr val="5C6D7D"/>
              </a:solidFill>
              <a:latin typeface="微软雅黑" panose="020B0503020204020204" pitchFamily="34" charset="-122"/>
              <a:ea typeface="微软雅黑" panose="020B0503020204020204" pitchFamily="34" charset="-122"/>
            </a:endParaRPr>
          </a:p>
        </p:txBody>
      </p:sp>
      <p:sp>
        <p:nvSpPr>
          <p:cNvPr id="80" name="燕尾形 11"/>
          <p:cNvSpPr>
            <a:spLocks noChangeArrowheads="1"/>
          </p:cNvSpPr>
          <p:nvPr/>
        </p:nvSpPr>
        <p:spPr bwMode="auto">
          <a:xfrm>
            <a:off x="9481962" y="2809784"/>
            <a:ext cx="432048" cy="864542"/>
          </a:xfrm>
          <a:prstGeom prst="chevron">
            <a:avLst>
              <a:gd name="adj" fmla="val 71727"/>
            </a:avLst>
          </a:prstGeom>
          <a:solidFill>
            <a:srgbClr val="5C6D7D">
              <a:alpha val="78824"/>
            </a:srgbClr>
          </a:solidFill>
          <a:ln>
            <a:noFill/>
          </a:ln>
        </p:spPr>
        <p:txBody>
          <a:bodyPr/>
          <a:lstStyle/>
          <a:p>
            <a:endParaRPr lang="zh-CN" altLang="zh-CN">
              <a:latin typeface="Calibri" pitchFamily="34" charset="0"/>
              <a:sym typeface="宋体" pitchFamily="2" charset="-122"/>
            </a:endParaRPr>
          </a:p>
        </p:txBody>
      </p:sp>
      <p:sp>
        <p:nvSpPr>
          <p:cNvPr id="81" name="燕尾形 11"/>
          <p:cNvSpPr>
            <a:spLocks noChangeArrowheads="1"/>
          </p:cNvSpPr>
          <p:nvPr/>
        </p:nvSpPr>
        <p:spPr bwMode="auto">
          <a:xfrm>
            <a:off x="9697986" y="2809784"/>
            <a:ext cx="432048" cy="864542"/>
          </a:xfrm>
          <a:prstGeom prst="chevron">
            <a:avLst>
              <a:gd name="adj" fmla="val 71727"/>
            </a:avLst>
          </a:prstGeom>
          <a:solidFill>
            <a:srgbClr val="5C6D7D">
              <a:alpha val="78824"/>
            </a:srgbClr>
          </a:solidFill>
          <a:ln>
            <a:noFill/>
          </a:ln>
        </p:spPr>
        <p:txBody>
          <a:bodyPr/>
          <a:lstStyle/>
          <a:p>
            <a:endParaRPr lang="zh-CN" altLang="zh-CN">
              <a:latin typeface="Calibri" pitchFamily="34" charset="0"/>
              <a:sym typeface="宋体" pitchFamily="2" charset="-122"/>
            </a:endParaRPr>
          </a:p>
        </p:txBody>
      </p:sp>
      <p:sp>
        <p:nvSpPr>
          <p:cNvPr id="109" name="矩形 108"/>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929235" y="2420888"/>
            <a:ext cx="1685040" cy="1685040"/>
            <a:chOff x="2569196" y="1671952"/>
            <a:chExt cx="1685040" cy="1685040"/>
          </a:xfrm>
        </p:grpSpPr>
        <p:sp>
          <p:nvSpPr>
            <p:cNvPr id="94" name="椭圆 93"/>
            <p:cNvSpPr/>
            <p:nvPr/>
          </p:nvSpPr>
          <p:spPr>
            <a:xfrm>
              <a:off x="2569196" y="1671952"/>
              <a:ext cx="1685040" cy="1685040"/>
            </a:xfrm>
            <a:prstGeom prst="ellipse">
              <a:avLst/>
            </a:prstGeom>
            <a:no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C4B41"/>
                </a:solidFill>
              </a:endParaRPr>
            </a:p>
          </p:txBody>
        </p:sp>
        <p:grpSp>
          <p:nvGrpSpPr>
            <p:cNvPr id="25" name="组合 24"/>
            <p:cNvGrpSpPr/>
            <p:nvPr/>
          </p:nvGrpSpPr>
          <p:grpSpPr>
            <a:xfrm>
              <a:off x="2892127" y="1900606"/>
              <a:ext cx="1039178" cy="1248106"/>
              <a:chOff x="5501727" y="1556792"/>
              <a:chExt cx="1019221" cy="1224136"/>
            </a:xfrm>
            <a:solidFill>
              <a:srgbClr val="FC4B41"/>
            </a:solidFill>
          </p:grpSpPr>
          <p:sp>
            <p:nvSpPr>
              <p:cNvPr id="27" name="矩形 26"/>
              <p:cNvSpPr/>
              <p:nvPr/>
            </p:nvSpPr>
            <p:spPr>
              <a:xfrm>
                <a:off x="5617267" y="1556792"/>
                <a:ext cx="120280" cy="1224136"/>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5501727" y="1876363"/>
                <a:ext cx="351360" cy="351360"/>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5933775" y="1556792"/>
                <a:ext cx="120280" cy="1224136"/>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5818235" y="2141536"/>
                <a:ext cx="351360" cy="351360"/>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6285135" y="1556792"/>
                <a:ext cx="120280" cy="1224136"/>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6169588" y="1700809"/>
                <a:ext cx="351360" cy="351360"/>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p14="http://schemas.microsoft.com/office/powerpoint/2010/main" val="201562130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10"/>
                                        </p:tgtEl>
                                        <p:attrNameLst>
                                          <p:attrName>ppt_x</p:attrName>
                                          <p:attrName>ppt_y</p:attrName>
                                        </p:attrNameLst>
                                      </p:cBhvr>
                                      <p:rCtr x="54279" y="0"/>
                                    </p:animMotion>
                                  </p:childTnLst>
                                </p:cTn>
                              </p:par>
                            </p:childTnLst>
                          </p:cTn>
                        </p:par>
                        <p:par>
                          <p:cTn id="7" fill="hold">
                            <p:stCondLst>
                              <p:cond delay="1750"/>
                            </p:stCondLst>
                            <p:childTnLst>
                              <p:par>
                                <p:cTn id="8" presetID="53" presetClass="entr" presetSubtype="16" fill="hold"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childTnLst>
                          </p:cTn>
                        </p:par>
                        <p:par>
                          <p:cTn id="13" fill="hold">
                            <p:stCondLst>
                              <p:cond delay="225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79"/>
                                        </p:tgtEl>
                                        <p:attrNameLst>
                                          <p:attrName>style.visibility</p:attrName>
                                        </p:attrNameLst>
                                      </p:cBhvr>
                                      <p:to>
                                        <p:strVal val="visible"/>
                                      </p:to>
                                    </p:set>
                                    <p:anim calcmode="lin" valueType="num">
                                      <p:cBhvr>
                                        <p:cTn id="16" dur="500" fill="hold"/>
                                        <p:tgtEl>
                                          <p:spTgt spid="7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79"/>
                                        </p:tgtEl>
                                        <p:attrNameLst>
                                          <p:attrName>ppt_y</p:attrName>
                                        </p:attrNameLst>
                                      </p:cBhvr>
                                      <p:tavLst>
                                        <p:tav tm="0">
                                          <p:val>
                                            <p:strVal val="#ppt_y"/>
                                          </p:val>
                                        </p:tav>
                                        <p:tav tm="100000">
                                          <p:val>
                                            <p:strVal val="#ppt_y"/>
                                          </p:val>
                                        </p:tav>
                                      </p:tavLst>
                                    </p:anim>
                                    <p:anim calcmode="lin" valueType="num">
                                      <p:cBhvr>
                                        <p:cTn id="18" dur="500" fill="hold"/>
                                        <p:tgtEl>
                                          <p:spTgt spid="7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7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79"/>
                                        </p:tgtEl>
                                      </p:cBhvr>
                                    </p:animEffect>
                                  </p:childTnLst>
                                </p:cTn>
                              </p:par>
                            </p:childTnLst>
                          </p:cTn>
                        </p:par>
                        <p:par>
                          <p:cTn id="21" fill="hold">
                            <p:stCondLst>
                              <p:cond delay="29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78"/>
                                        </p:tgtEl>
                                        <p:attrNameLst>
                                          <p:attrName>style.visibility</p:attrName>
                                        </p:attrNameLst>
                                      </p:cBhvr>
                                      <p:to>
                                        <p:strVal val="visible"/>
                                      </p:to>
                                    </p:set>
                                    <p:anim calcmode="lin" valueType="num">
                                      <p:cBhvr>
                                        <p:cTn id="24" dur="500" fill="hold"/>
                                        <p:tgtEl>
                                          <p:spTgt spid="7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78"/>
                                        </p:tgtEl>
                                        <p:attrNameLst>
                                          <p:attrName>ppt_y</p:attrName>
                                        </p:attrNameLst>
                                      </p:cBhvr>
                                      <p:tavLst>
                                        <p:tav tm="0">
                                          <p:val>
                                            <p:strVal val="#ppt_y"/>
                                          </p:val>
                                        </p:tav>
                                        <p:tav tm="100000">
                                          <p:val>
                                            <p:strVal val="#ppt_y"/>
                                          </p:val>
                                        </p:tav>
                                      </p:tavLst>
                                    </p:anim>
                                    <p:anim calcmode="lin" valueType="num">
                                      <p:cBhvr>
                                        <p:cTn id="26" dur="500" fill="hold"/>
                                        <p:tgtEl>
                                          <p:spTgt spid="7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7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78"/>
                                        </p:tgtEl>
                                      </p:cBhvr>
                                    </p:animEffect>
                                  </p:childTnLst>
                                </p:cTn>
                              </p:par>
                              <p:par>
                                <p:cTn id="29" presetID="42" presetClass="entr" presetSubtype="0" fill="hold" grpId="0" nodeType="withEffect">
                                  <p:stCondLst>
                                    <p:cond delay="0"/>
                                  </p:stCondLst>
                                  <p:childTnLst>
                                    <p:set>
                                      <p:cBhvr>
                                        <p:cTn id="30" dur="1" fill="hold">
                                          <p:stCondLst>
                                            <p:cond delay="0"/>
                                          </p:stCondLst>
                                        </p:cTn>
                                        <p:tgtEl>
                                          <p:spTgt spid="80"/>
                                        </p:tgtEl>
                                        <p:attrNameLst>
                                          <p:attrName>style.visibility</p:attrName>
                                        </p:attrNameLst>
                                      </p:cBhvr>
                                      <p:to>
                                        <p:strVal val="visible"/>
                                      </p:to>
                                    </p:set>
                                    <p:animEffect transition="in" filter="fade">
                                      <p:cBhvr>
                                        <p:cTn id="31" dur="1000"/>
                                        <p:tgtEl>
                                          <p:spTgt spid="80"/>
                                        </p:tgtEl>
                                      </p:cBhvr>
                                    </p:animEffect>
                                    <p:anim calcmode="lin" valueType="num">
                                      <p:cBhvr>
                                        <p:cTn id="32" dur="1000" fill="hold"/>
                                        <p:tgtEl>
                                          <p:spTgt spid="80"/>
                                        </p:tgtEl>
                                        <p:attrNameLst>
                                          <p:attrName>ppt_x</p:attrName>
                                        </p:attrNameLst>
                                      </p:cBhvr>
                                      <p:tavLst>
                                        <p:tav tm="0">
                                          <p:val>
                                            <p:strVal val="#ppt_x"/>
                                          </p:val>
                                        </p:tav>
                                        <p:tav tm="100000">
                                          <p:val>
                                            <p:strVal val="#ppt_x"/>
                                          </p:val>
                                        </p:tav>
                                      </p:tavLst>
                                    </p:anim>
                                    <p:anim calcmode="lin" valueType="num">
                                      <p:cBhvr>
                                        <p:cTn id="33" dur="1000" fill="hold"/>
                                        <p:tgtEl>
                                          <p:spTgt spid="80"/>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81"/>
                                        </p:tgtEl>
                                        <p:attrNameLst>
                                          <p:attrName>style.visibility</p:attrName>
                                        </p:attrNameLst>
                                      </p:cBhvr>
                                      <p:to>
                                        <p:strVal val="visible"/>
                                      </p:to>
                                    </p:set>
                                    <p:animEffect transition="in" filter="fade">
                                      <p:cBhvr>
                                        <p:cTn id="36" dur="1000"/>
                                        <p:tgtEl>
                                          <p:spTgt spid="81"/>
                                        </p:tgtEl>
                                      </p:cBhvr>
                                    </p:animEffect>
                                    <p:anim calcmode="lin" valueType="num">
                                      <p:cBhvr>
                                        <p:cTn id="37" dur="1000" fill="hold"/>
                                        <p:tgtEl>
                                          <p:spTgt spid="81"/>
                                        </p:tgtEl>
                                        <p:attrNameLst>
                                          <p:attrName>ppt_x</p:attrName>
                                        </p:attrNameLst>
                                      </p:cBhvr>
                                      <p:tavLst>
                                        <p:tav tm="0">
                                          <p:val>
                                            <p:strVal val="#ppt_x"/>
                                          </p:val>
                                        </p:tav>
                                        <p:tav tm="100000">
                                          <p:val>
                                            <p:strVal val="#ppt_x"/>
                                          </p:val>
                                        </p:tav>
                                      </p:tavLst>
                                    </p:anim>
                                    <p:anim calcmode="lin" valueType="num">
                                      <p:cBhvr>
                                        <p:cTn id="38" dur="1000" fill="hold"/>
                                        <p:tgtEl>
                                          <p:spTgt spid="8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79" grpId="0"/>
      <p:bldP spid="80" grpId="0" animBg="1"/>
      <p:bldP spid="81" grpId="0" animBg="1"/>
      <p:bldP spid="1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0" y="273955"/>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一、整体阐述</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E5E1AEF-FA34-411E-A83F-918FA758DB30}"/>
              </a:ext>
            </a:extLst>
          </p:cNvPr>
          <p:cNvSpPr txBox="1"/>
          <p:nvPr/>
        </p:nvSpPr>
        <p:spPr>
          <a:xfrm>
            <a:off x="841003" y="1576191"/>
            <a:ext cx="10801200" cy="3970318"/>
          </a:xfrm>
          <a:prstGeom prst="rect">
            <a:avLst/>
          </a:prstGeom>
          <a:noFill/>
        </p:spPr>
        <p:txBody>
          <a:bodyPr wrap="square" rtlCol="0">
            <a:spAutoFit/>
          </a:bodyPr>
          <a:lstStyle/>
          <a:p>
            <a:r>
              <a:rPr lang="zh-CN" altLang="en-US">
                <a:solidFill>
                  <a:srgbClr val="5C6D7D"/>
                </a:solidFill>
                <a:latin typeface="Adobe 黑体 Std R" panose="020B0400000000000000" pitchFamily="34" charset="-122"/>
                <a:ea typeface="Adobe 黑体 Std R" panose="020B0400000000000000" pitchFamily="34" charset="-122"/>
              </a:rPr>
              <a:t>    随着我国国民经济的飞速发展，对电力的需求日益增加，我国已经成为全球发电总量第一的国家。由于我国各地区的人口密度和资源分布不均匀，煤炭火力发电和风力、水力发电主要集中在中西部，而工业发达人口集中用电量大的是东部沿海地区，这就导致各地区用电需求和发电量不匹配，因此工业生产和居民生活需要更长的输电距离和更高的输电容量。我国的主要的输电方式是高压输电线路和超高压输电线路，输电线路网络分布点多、覆盖面积大、所处地形复杂加上自然环境恶劣，这增加了输电线路的常规检查的难度。</a:t>
            </a:r>
            <a:endParaRPr lang="en-US" altLang="zh-CN">
              <a:solidFill>
                <a:srgbClr val="5C6D7D"/>
              </a:solidFill>
              <a:latin typeface="Adobe 黑体 Std R" panose="020B0400000000000000" pitchFamily="34" charset="-122"/>
              <a:ea typeface="Adobe 黑体 Std R" panose="020B0400000000000000" pitchFamily="34" charset="-122"/>
            </a:endParaRPr>
          </a:p>
          <a:p>
            <a:endParaRPr lang="en-US" altLang="zh-CN">
              <a:solidFill>
                <a:srgbClr val="5C6D7D"/>
              </a:solidFill>
              <a:latin typeface="Adobe 黑体 Std R" panose="020B0400000000000000" pitchFamily="34" charset="-122"/>
              <a:ea typeface="Adobe 黑体 Std R" panose="020B0400000000000000" pitchFamily="34" charset="-122"/>
            </a:endParaRPr>
          </a:p>
          <a:p>
            <a:r>
              <a:rPr lang="zh-CN" altLang="en-US">
                <a:solidFill>
                  <a:srgbClr val="5C6D7D"/>
                </a:solidFill>
                <a:latin typeface="Adobe 黑体 Std R" panose="020B0400000000000000" pitchFamily="34" charset="-122"/>
                <a:ea typeface="Adobe 黑体 Std R" panose="020B0400000000000000" pitchFamily="34" charset="-122"/>
              </a:rPr>
              <a:t>    高压导线和线路金具长期直接暴露在空气中，容易面临着自然因素（比如风、雨、雪和冰等）和人为因素（如化学污染）的破坏。导线受到持续的机械张力、材料老化影响而产生断股、磨损、腐蚀等损伤，同时导线上的金具如间隔棒、防振锤、悬垂线夹等也可能出现损伤和丢失，如果不及时发现、修复和更换，可能会造成电力系统故障以及大面积停电，从而引起巨大的经济损失和不良的社会影响。因此，必须定期对高压输电线路进行检查维护，以便及时发现线路缺陷和隐患，进行维修，保障输电线路的安全可靠。</a:t>
            </a:r>
            <a:endParaRPr lang="en-US" altLang="zh-CN">
              <a:solidFill>
                <a:srgbClr val="5C6D7D"/>
              </a:solidFill>
              <a:latin typeface="Adobe 黑体 Std R" panose="020B0400000000000000" pitchFamily="34" charset="-122"/>
              <a:ea typeface="Adobe 黑体 Std R" panose="020B0400000000000000" pitchFamily="34" charset="-122"/>
            </a:endParaRPr>
          </a:p>
          <a:p>
            <a:endParaRPr lang="en-US" altLang="zh-CN">
              <a:solidFill>
                <a:srgbClr val="5C6D7D"/>
              </a:solidFill>
              <a:latin typeface="Adobe 黑体 Std R" panose="020B0400000000000000" pitchFamily="34" charset="-122"/>
              <a:ea typeface="Adobe 黑体 Std R" panose="020B0400000000000000" pitchFamily="34" charset="-122"/>
            </a:endParaRPr>
          </a:p>
          <a:p>
            <a:r>
              <a:rPr lang="zh-CN" altLang="en-US">
                <a:solidFill>
                  <a:srgbClr val="5C6D7D"/>
                </a:solidFill>
                <a:latin typeface="Adobe 黑体 Std R" panose="020B0400000000000000" pitchFamily="34" charset="-122"/>
                <a:ea typeface="Adobe 黑体 Std R" panose="020B0400000000000000" pitchFamily="34" charset="-122"/>
              </a:rPr>
              <a:t>   目前输电线路的主要巡检方法有人工巡检法、直升机巡检法和无人机巡检法三种。人工巡检法是由</a:t>
            </a:r>
          </a:p>
        </p:txBody>
      </p:sp>
    </p:spTree>
    <p:extLst>
      <p:ext uri="{BB962C8B-B14F-4D97-AF65-F5344CB8AC3E}">
        <p14:creationId xmlns:p14="http://schemas.microsoft.com/office/powerpoint/2010/main" val="14718903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0" y="273955"/>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一、整体阐述</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E5E1AEF-FA34-411E-A83F-918FA758DB30}"/>
              </a:ext>
            </a:extLst>
          </p:cNvPr>
          <p:cNvSpPr txBox="1"/>
          <p:nvPr/>
        </p:nvSpPr>
        <p:spPr>
          <a:xfrm>
            <a:off x="841003" y="1576191"/>
            <a:ext cx="10801200" cy="3970318"/>
          </a:xfrm>
          <a:prstGeom prst="rect">
            <a:avLst/>
          </a:prstGeom>
          <a:noFill/>
        </p:spPr>
        <p:txBody>
          <a:bodyPr wrap="square" rtlCol="0">
            <a:spAutoFit/>
          </a:bodyPr>
          <a:lstStyle/>
          <a:p>
            <a:r>
              <a:rPr lang="zh-CN" altLang="en-US">
                <a:solidFill>
                  <a:srgbClr val="5C6D7D"/>
                </a:solidFill>
                <a:latin typeface="Adobe 黑体 Std R" panose="020B0400000000000000" pitchFamily="34" charset="-122"/>
                <a:ea typeface="Adobe 黑体 Std R" panose="020B0400000000000000" pitchFamily="34" charset="-122"/>
              </a:rPr>
              <a:t>    人工巡检法是由巡检人员采用目测方式或者运用望远镜对输电线进行观察检测，根据观察的实际情况选择是否需要进一步登塔巡检，是目前国内绝大部分输电线路巡视的主要方法。由于我国输电网络分布面积广，需要巡检的地方多且环境复杂，导致巡检人员经常需要翻山涉水，这种方法的巡检效率和精度很低，并且工人的工作强度大、危险性较高。有些及其特殊的地带如跨越山区、河流及原始森林，巡检工人很难到达，导致很难做到全面巡检，存在巡查盲点。</a:t>
            </a:r>
            <a:endParaRPr lang="en-US" altLang="zh-CN">
              <a:solidFill>
                <a:srgbClr val="5C6D7D"/>
              </a:solidFill>
              <a:latin typeface="Adobe 黑体 Std R" panose="020B0400000000000000" pitchFamily="34" charset="-122"/>
              <a:ea typeface="Adobe 黑体 Std R" panose="020B0400000000000000" pitchFamily="34" charset="-122"/>
            </a:endParaRPr>
          </a:p>
          <a:p>
            <a:endParaRPr lang="en-US" altLang="zh-CN">
              <a:solidFill>
                <a:srgbClr val="5C6D7D"/>
              </a:solidFill>
              <a:latin typeface="Adobe 黑体 Std R" panose="020B0400000000000000" pitchFamily="34" charset="-122"/>
              <a:ea typeface="Adobe 黑体 Std R" panose="020B0400000000000000" pitchFamily="34" charset="-122"/>
            </a:endParaRPr>
          </a:p>
          <a:p>
            <a:r>
              <a:rPr lang="zh-CN" altLang="en-US">
                <a:solidFill>
                  <a:srgbClr val="5C6D7D"/>
                </a:solidFill>
                <a:latin typeface="Adobe 黑体 Std R" panose="020B0400000000000000" pitchFamily="34" charset="-122"/>
                <a:ea typeface="Adobe 黑体 Std R" panose="020B0400000000000000" pitchFamily="34" charset="-122"/>
              </a:rPr>
              <a:t>    直升机巡检法是由直升机带着红外热像仪或机载摄像设备沿输电线路上空飞行，输电线破损点的情况被携带设备记录，或者被巡检人员观察到。这种巡检方法相较于人工巡检可以和输电线保持近距离，提高了检测的效率和精度，但此方法成本较高，而且在山区存在飞行安全隐患。</a:t>
            </a:r>
            <a:endParaRPr lang="en-US" altLang="zh-CN">
              <a:solidFill>
                <a:srgbClr val="5C6D7D"/>
              </a:solidFill>
              <a:latin typeface="Adobe 黑体 Std R" panose="020B0400000000000000" pitchFamily="34" charset="-122"/>
              <a:ea typeface="Adobe 黑体 Std R" panose="020B0400000000000000" pitchFamily="34" charset="-122"/>
            </a:endParaRPr>
          </a:p>
          <a:p>
            <a:endParaRPr lang="en-US" altLang="zh-CN">
              <a:solidFill>
                <a:srgbClr val="5C6D7D"/>
              </a:solidFill>
              <a:latin typeface="Adobe 黑体 Std R" panose="020B0400000000000000" pitchFamily="34" charset="-122"/>
              <a:ea typeface="Adobe 黑体 Std R" panose="020B0400000000000000" pitchFamily="34" charset="-122"/>
            </a:endParaRPr>
          </a:p>
          <a:p>
            <a:r>
              <a:rPr lang="zh-CN" altLang="en-US">
                <a:solidFill>
                  <a:srgbClr val="5C6D7D"/>
                </a:solidFill>
                <a:latin typeface="Adobe 黑体 Std R" panose="020B0400000000000000" pitchFamily="34" charset="-122"/>
                <a:ea typeface="Adobe 黑体 Std R" panose="020B0400000000000000" pitchFamily="34" charset="-122"/>
              </a:rPr>
              <a:t>    无人机巡检法是近些年出现的一种新型巡检方法，工作人员控制携带录像设备的无人机沿着高压输电线路飞行</a:t>
            </a:r>
            <a:r>
              <a:rPr lang="en-US" altLang="zh-CN">
                <a:solidFill>
                  <a:srgbClr val="5C6D7D"/>
                </a:solidFill>
                <a:latin typeface="Adobe 黑体 Std R" panose="020B0400000000000000" pitchFamily="34" charset="-122"/>
                <a:ea typeface="Adobe 黑体 Std R" panose="020B0400000000000000" pitchFamily="34" charset="-122"/>
              </a:rPr>
              <a:t>,</a:t>
            </a:r>
            <a:r>
              <a:rPr lang="zh-CN" altLang="en-US">
                <a:solidFill>
                  <a:srgbClr val="5C6D7D"/>
                </a:solidFill>
                <a:latin typeface="Adobe 黑体 Std R" panose="020B0400000000000000" pitchFamily="34" charset="-122"/>
                <a:ea typeface="Adobe 黑体 Std R" panose="020B0400000000000000" pitchFamily="34" charset="-122"/>
              </a:rPr>
              <a:t>并通过传回图像信息来判断线路的故障情况。无人机巡检相较于直升机巡检有着成本低、机动灵活等优点，但是无人机容易受到风力等气象条件影响和输电线周围的强大电场磁场干扰，对操作人员遥控技术要求高，难以精确控制，可能造成坠机等风险。</a:t>
            </a:r>
          </a:p>
        </p:txBody>
      </p:sp>
    </p:spTree>
    <p:extLst>
      <p:ext uri="{BB962C8B-B14F-4D97-AF65-F5344CB8AC3E}">
        <p14:creationId xmlns:p14="http://schemas.microsoft.com/office/powerpoint/2010/main" val="333848367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0" y="273955"/>
            <a:ext cx="2880320"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一、整体阐述</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E5E1AEF-FA34-411E-A83F-918FA758DB30}"/>
              </a:ext>
            </a:extLst>
          </p:cNvPr>
          <p:cNvSpPr txBox="1"/>
          <p:nvPr/>
        </p:nvSpPr>
        <p:spPr>
          <a:xfrm>
            <a:off x="841003" y="1576191"/>
            <a:ext cx="10801200" cy="1754326"/>
          </a:xfrm>
          <a:prstGeom prst="rect">
            <a:avLst/>
          </a:prstGeom>
          <a:noFill/>
        </p:spPr>
        <p:txBody>
          <a:bodyPr wrap="square" rtlCol="0">
            <a:spAutoFit/>
          </a:bodyPr>
          <a:lstStyle/>
          <a:p>
            <a:r>
              <a:rPr lang="zh-CN" altLang="en-US">
                <a:solidFill>
                  <a:srgbClr val="5C6D7D"/>
                </a:solidFill>
                <a:latin typeface="Adobe 黑体 Std R" panose="020B0400000000000000" pitchFamily="34" charset="-122"/>
                <a:ea typeface="Adobe 黑体 Std R" panose="020B0400000000000000" pitchFamily="34" charset="-122"/>
              </a:rPr>
              <a:t>    以上三种巡检方法各有优点</a:t>
            </a:r>
            <a:r>
              <a:rPr lang="en-US" altLang="zh-CN">
                <a:solidFill>
                  <a:srgbClr val="5C6D7D"/>
                </a:solidFill>
                <a:latin typeface="Adobe 黑体 Std R" panose="020B0400000000000000" pitchFamily="34" charset="-122"/>
                <a:ea typeface="Adobe 黑体 Std R" panose="020B0400000000000000" pitchFamily="34" charset="-122"/>
              </a:rPr>
              <a:t>,</a:t>
            </a:r>
            <a:r>
              <a:rPr lang="zh-CN" altLang="en-US">
                <a:solidFill>
                  <a:srgbClr val="5C6D7D"/>
                </a:solidFill>
                <a:latin typeface="Adobe 黑体 Std R" panose="020B0400000000000000" pitchFamily="34" charset="-122"/>
                <a:ea typeface="Adobe 黑体 Std R" panose="020B0400000000000000" pitchFamily="34" charset="-122"/>
              </a:rPr>
              <a:t>但是普遍存在其局限性</a:t>
            </a:r>
            <a:r>
              <a:rPr lang="en-US" altLang="zh-CN">
                <a:solidFill>
                  <a:srgbClr val="5C6D7D"/>
                </a:solidFill>
                <a:latin typeface="Adobe 黑体 Std R" panose="020B0400000000000000" pitchFamily="34" charset="-122"/>
                <a:ea typeface="Adobe 黑体 Std R" panose="020B0400000000000000" pitchFamily="34" charset="-122"/>
              </a:rPr>
              <a:t>,</a:t>
            </a:r>
            <a:r>
              <a:rPr lang="zh-CN" altLang="en-US">
                <a:solidFill>
                  <a:srgbClr val="5C6D7D"/>
                </a:solidFill>
                <a:latin typeface="Adobe 黑体 Std R" panose="020B0400000000000000" pitchFamily="34" charset="-122"/>
                <a:ea typeface="Adobe 黑体 Std R" panose="020B0400000000000000" pitchFamily="34" charset="-122"/>
              </a:rPr>
              <a:t>随着机器人技术的迅速发展，为高压输电线路的巡检提供了一个全新的选择。高压线巡检机器人成为国内外一个比较热门的研究方向，它的工作原理就是可以在导线上行走和越障的机器人结构为本体，在机器人系统里布置上检测装置，例如视觉传感器、超声波传感器和红外热像仪等装置，当机器人沿着导线上进行行走时，这些设备可以对导线缺陷进行检测。利用巡检机器人代替传统的巡检方法，不仅可以提高线路检测的效率和质量，并且可以在巡线过程中对输电线路上的金具进行维修更换，对提高电力检测维护自动化有着重大的意义。</a:t>
            </a:r>
          </a:p>
        </p:txBody>
      </p:sp>
    </p:spTree>
    <p:extLst>
      <p:ext uri="{BB962C8B-B14F-4D97-AF65-F5344CB8AC3E}">
        <p14:creationId xmlns:p14="http://schemas.microsoft.com/office/powerpoint/2010/main" val="278876730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3" y="-27385"/>
            <a:ext cx="12192000" cy="6885383"/>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0" y="-27384"/>
            <a:ext cx="12195174"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标题 4"/>
          <p:cNvSpPr txBox="1">
            <a:spLocks/>
          </p:cNvSpPr>
          <p:nvPr/>
        </p:nvSpPr>
        <p:spPr>
          <a:xfrm>
            <a:off x="4657427" y="2408312"/>
            <a:ext cx="2520280" cy="94868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3600" b="1">
                <a:solidFill>
                  <a:srgbClr val="5C6D7D"/>
                </a:solidFill>
                <a:latin typeface="微软雅黑" panose="020B0503020204020204" pitchFamily="34" charset="-122"/>
                <a:ea typeface="微软雅黑" panose="020B0503020204020204" pitchFamily="34" charset="-122"/>
              </a:rPr>
              <a:t>PART 2</a:t>
            </a:r>
            <a:endParaRPr lang="en-US" altLang="zh-CN" sz="3600" b="1" dirty="0">
              <a:solidFill>
                <a:srgbClr val="5C6D7D"/>
              </a:solidFill>
              <a:latin typeface="微软雅黑" panose="020B0503020204020204" pitchFamily="34" charset="-122"/>
              <a:ea typeface="微软雅黑" panose="020B0503020204020204" pitchFamily="34" charset="-122"/>
            </a:endParaRPr>
          </a:p>
        </p:txBody>
      </p:sp>
      <p:sp>
        <p:nvSpPr>
          <p:cNvPr id="79" name="标题 4"/>
          <p:cNvSpPr txBox="1">
            <a:spLocks/>
          </p:cNvSpPr>
          <p:nvPr/>
        </p:nvSpPr>
        <p:spPr>
          <a:xfrm>
            <a:off x="4657427" y="1628800"/>
            <a:ext cx="5040560" cy="110670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5400" b="1">
                <a:solidFill>
                  <a:srgbClr val="5C6D7D"/>
                </a:solidFill>
                <a:latin typeface="微软雅黑" panose="020B0503020204020204" pitchFamily="34" charset="-122"/>
                <a:ea typeface="微软雅黑" panose="020B0503020204020204" pitchFamily="34" charset="-122"/>
              </a:rPr>
              <a:t>选题背景</a:t>
            </a:r>
            <a:endParaRPr lang="en-US" altLang="zh-CN" sz="5400" b="1" dirty="0">
              <a:solidFill>
                <a:srgbClr val="5C6D7D"/>
              </a:solidFill>
              <a:latin typeface="微软雅黑" panose="020B0503020204020204" pitchFamily="34" charset="-122"/>
              <a:ea typeface="微软雅黑" panose="020B0503020204020204" pitchFamily="34" charset="-122"/>
            </a:endParaRPr>
          </a:p>
        </p:txBody>
      </p:sp>
      <p:sp>
        <p:nvSpPr>
          <p:cNvPr id="80" name="燕尾形 11"/>
          <p:cNvSpPr>
            <a:spLocks noChangeArrowheads="1"/>
          </p:cNvSpPr>
          <p:nvPr/>
        </p:nvSpPr>
        <p:spPr bwMode="auto">
          <a:xfrm>
            <a:off x="9121923" y="2060848"/>
            <a:ext cx="432048" cy="864542"/>
          </a:xfrm>
          <a:prstGeom prst="chevron">
            <a:avLst>
              <a:gd name="adj" fmla="val 71727"/>
            </a:avLst>
          </a:prstGeom>
          <a:solidFill>
            <a:srgbClr val="5C6D7D"/>
          </a:solidFill>
          <a:ln>
            <a:noFill/>
          </a:ln>
        </p:spPr>
        <p:txBody>
          <a:bodyPr/>
          <a:lstStyle/>
          <a:p>
            <a:endParaRPr lang="zh-CN" altLang="zh-CN">
              <a:solidFill>
                <a:srgbClr val="5C6D7D"/>
              </a:solidFill>
              <a:latin typeface="Calibri" pitchFamily="34" charset="0"/>
              <a:sym typeface="宋体" pitchFamily="2" charset="-122"/>
            </a:endParaRPr>
          </a:p>
        </p:txBody>
      </p:sp>
      <p:sp>
        <p:nvSpPr>
          <p:cNvPr id="81" name="燕尾形 11"/>
          <p:cNvSpPr>
            <a:spLocks noChangeArrowheads="1"/>
          </p:cNvSpPr>
          <p:nvPr/>
        </p:nvSpPr>
        <p:spPr bwMode="auto">
          <a:xfrm>
            <a:off x="9337947" y="2060848"/>
            <a:ext cx="432048" cy="864542"/>
          </a:xfrm>
          <a:prstGeom prst="chevron">
            <a:avLst>
              <a:gd name="adj" fmla="val 71727"/>
            </a:avLst>
          </a:prstGeom>
          <a:solidFill>
            <a:srgbClr val="5C6D7D"/>
          </a:solidFill>
          <a:ln>
            <a:noFill/>
          </a:ln>
        </p:spPr>
        <p:txBody>
          <a:bodyPr/>
          <a:lstStyle/>
          <a:p>
            <a:endParaRPr lang="zh-CN" altLang="zh-CN">
              <a:solidFill>
                <a:srgbClr val="5C6D7D"/>
              </a:solidFill>
              <a:latin typeface="Calibri" pitchFamily="34" charset="0"/>
              <a:sym typeface="宋体" pitchFamily="2" charset="-122"/>
            </a:endParaRPr>
          </a:p>
        </p:txBody>
      </p:sp>
      <p:sp>
        <p:nvSpPr>
          <p:cNvPr id="82" name="椭圆 81"/>
          <p:cNvSpPr/>
          <p:nvPr/>
        </p:nvSpPr>
        <p:spPr>
          <a:xfrm>
            <a:off x="5305499" y="3798310"/>
            <a:ext cx="187126" cy="187126"/>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3" name="矩形 82"/>
          <p:cNvSpPr/>
          <p:nvPr/>
        </p:nvSpPr>
        <p:spPr>
          <a:xfrm>
            <a:off x="5377507" y="3985437"/>
            <a:ext cx="45719" cy="529150"/>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4" name="椭圆 83"/>
          <p:cNvSpPr/>
          <p:nvPr/>
        </p:nvSpPr>
        <p:spPr>
          <a:xfrm>
            <a:off x="5305499" y="4466010"/>
            <a:ext cx="187126" cy="187126"/>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5" name="矩形 84"/>
          <p:cNvSpPr/>
          <p:nvPr/>
        </p:nvSpPr>
        <p:spPr>
          <a:xfrm>
            <a:off x="5377507" y="4653137"/>
            <a:ext cx="45719" cy="529150"/>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6" name="椭圆 85"/>
          <p:cNvSpPr/>
          <p:nvPr/>
        </p:nvSpPr>
        <p:spPr>
          <a:xfrm>
            <a:off x="5305499" y="5114082"/>
            <a:ext cx="187126" cy="187126"/>
          </a:xfrm>
          <a:prstGeom prst="ellipse">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sp>
        <p:nvSpPr>
          <p:cNvPr id="89" name="标题 4"/>
          <p:cNvSpPr txBox="1">
            <a:spLocks/>
          </p:cNvSpPr>
          <p:nvPr/>
        </p:nvSpPr>
        <p:spPr>
          <a:xfrm>
            <a:off x="5665538" y="3573016"/>
            <a:ext cx="2520279" cy="6049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研究背景与意义</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90" name="标题 4"/>
          <p:cNvSpPr txBox="1">
            <a:spLocks/>
          </p:cNvSpPr>
          <p:nvPr/>
        </p:nvSpPr>
        <p:spPr>
          <a:xfrm>
            <a:off x="5665539" y="4192164"/>
            <a:ext cx="2232248" cy="6049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巡检电路环境</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91" name="标题 4"/>
          <p:cNvSpPr txBox="1">
            <a:spLocks/>
          </p:cNvSpPr>
          <p:nvPr/>
        </p:nvSpPr>
        <p:spPr>
          <a:xfrm>
            <a:off x="5665539" y="4840236"/>
            <a:ext cx="3024336" cy="6049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机构设计的具体要求</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109" name="矩形 108"/>
          <p:cNvSpPr/>
          <p:nvPr/>
        </p:nvSpPr>
        <p:spPr>
          <a:xfrm>
            <a:off x="-23093"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矩形 109"/>
          <p:cNvSpPr/>
          <p:nvPr/>
        </p:nvSpPr>
        <p:spPr>
          <a:xfrm>
            <a:off x="-887189"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2569196" y="1671952"/>
            <a:ext cx="1685040" cy="1685040"/>
            <a:chOff x="2569196" y="1671952"/>
            <a:chExt cx="1685040" cy="1685040"/>
          </a:xfrm>
        </p:grpSpPr>
        <p:sp>
          <p:nvSpPr>
            <p:cNvPr id="94" name="椭圆 93"/>
            <p:cNvSpPr/>
            <p:nvPr/>
          </p:nvSpPr>
          <p:spPr>
            <a:xfrm>
              <a:off x="2569196" y="1671952"/>
              <a:ext cx="1685040" cy="1685040"/>
            </a:xfrm>
            <a:prstGeom prst="ellipse">
              <a:avLst/>
            </a:prstGeom>
            <a:noFill/>
            <a:ln>
              <a:solidFill>
                <a:srgbClr val="5C6D7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5C6D7D"/>
                </a:solidFill>
              </a:endParaRPr>
            </a:p>
          </p:txBody>
        </p:sp>
        <p:grpSp>
          <p:nvGrpSpPr>
            <p:cNvPr id="35" name="组合 37"/>
            <p:cNvGrpSpPr>
              <a:grpSpLocks/>
            </p:cNvGrpSpPr>
            <p:nvPr/>
          </p:nvGrpSpPr>
          <p:grpSpPr bwMode="auto">
            <a:xfrm>
              <a:off x="2828794" y="2060848"/>
              <a:ext cx="1165843" cy="939864"/>
              <a:chOff x="316517" y="428157"/>
              <a:chExt cx="763002" cy="615108"/>
            </a:xfrm>
          </p:grpSpPr>
          <p:sp>
            <p:nvSpPr>
              <p:cNvPr id="36" name="圆角矩形 35"/>
              <p:cNvSpPr>
                <a:spLocks noChangeArrowheads="1"/>
              </p:cNvSpPr>
              <p:nvPr/>
            </p:nvSpPr>
            <p:spPr bwMode="auto">
              <a:xfrm>
                <a:off x="377825" y="428157"/>
                <a:ext cx="640387" cy="368076"/>
              </a:xfrm>
              <a:prstGeom prst="roundRect">
                <a:avLst>
                  <a:gd name="adj" fmla="val 8903"/>
                </a:avLst>
              </a:prstGeom>
              <a:noFill/>
              <a:ln w="28575">
                <a:solidFill>
                  <a:srgbClr val="5C6D7D"/>
                </a:solidFill>
                <a:bevel/>
                <a:headEnd/>
                <a:tailEnd/>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5C6D7D"/>
                  </a:solidFill>
                </a:endParaRPr>
              </a:p>
            </p:txBody>
          </p:sp>
          <p:sp>
            <p:nvSpPr>
              <p:cNvPr id="37" name="梯形 36"/>
              <p:cNvSpPr>
                <a:spLocks noChangeArrowheads="1"/>
              </p:cNvSpPr>
              <p:nvPr/>
            </p:nvSpPr>
            <p:spPr bwMode="auto">
              <a:xfrm flipV="1">
                <a:off x="316517" y="836912"/>
                <a:ext cx="763002" cy="206353"/>
              </a:xfrm>
              <a:custGeom>
                <a:avLst/>
                <a:gdLst>
                  <a:gd name="T0" fmla="*/ 737215 w 21600"/>
                  <a:gd name="T1" fmla="*/ 103177 h 21600"/>
                  <a:gd name="T2" fmla="*/ 381501 w 21600"/>
                  <a:gd name="T3" fmla="*/ 206353 h 21600"/>
                  <a:gd name="T4" fmla="*/ 25787 w 21600"/>
                  <a:gd name="T5" fmla="*/ 103177 h 21600"/>
                  <a:gd name="T6" fmla="*/ 381501 w 21600"/>
                  <a:gd name="T7" fmla="*/ 0 h 21600"/>
                  <a:gd name="T8" fmla="*/ 0 60000 65536"/>
                  <a:gd name="T9" fmla="*/ 0 60000 65536"/>
                  <a:gd name="T10" fmla="*/ 0 60000 65536"/>
                  <a:gd name="T11" fmla="*/ 0 60000 65536"/>
                  <a:gd name="T12" fmla="*/ 2530 w 21600"/>
                  <a:gd name="T13" fmla="*/ 2530 h 21600"/>
                  <a:gd name="T14" fmla="*/ 19070 w 21600"/>
                  <a:gd name="T15" fmla="*/ 19070 h 21600"/>
                </a:gdLst>
                <a:ahLst/>
                <a:cxnLst>
                  <a:cxn ang="T8">
                    <a:pos x="T0" y="T1"/>
                  </a:cxn>
                  <a:cxn ang="T9">
                    <a:pos x="T2" y="T3"/>
                  </a:cxn>
                  <a:cxn ang="T10">
                    <a:pos x="T4" y="T5"/>
                  </a:cxn>
                  <a:cxn ang="T11">
                    <a:pos x="T6" y="T7"/>
                  </a:cxn>
                </a:cxnLst>
                <a:rect l="T12" t="T13" r="T14" b="T15"/>
                <a:pathLst>
                  <a:path w="21600" h="21600">
                    <a:moveTo>
                      <a:pt x="0" y="0"/>
                    </a:moveTo>
                    <a:lnTo>
                      <a:pt x="1460" y="21600"/>
                    </a:lnTo>
                    <a:lnTo>
                      <a:pt x="20140" y="21600"/>
                    </a:lnTo>
                    <a:lnTo>
                      <a:pt x="21600" y="0"/>
                    </a:lnTo>
                    <a:close/>
                  </a:path>
                </a:pathLst>
              </a:custGeom>
              <a:solidFill>
                <a:srgbClr val="5C6D7D"/>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zh-CN">
                  <a:solidFill>
                    <a:srgbClr val="5C6D7D"/>
                  </a:solidFill>
                </a:endParaRPr>
              </a:p>
            </p:txBody>
          </p:sp>
        </p:grpSp>
      </p:grpSp>
    </p:spTree>
    <p:extLst>
      <p:ext uri="{BB962C8B-B14F-4D97-AF65-F5344CB8AC3E}">
        <p14:creationId xmlns:p14="http://schemas.microsoft.com/office/powerpoint/2010/main" val="220007570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10"/>
                                        </p:tgtEl>
                                        <p:attrNameLst>
                                          <p:attrName>ppt_x</p:attrName>
                                          <p:attrName>ppt_y</p:attrName>
                                        </p:attrNameLst>
                                      </p:cBhvr>
                                      <p:rCtr x="54279" y="0"/>
                                    </p:animMotion>
                                  </p:childTnLst>
                                </p:cTn>
                              </p:par>
                            </p:childTnLst>
                          </p:cTn>
                        </p:par>
                        <p:par>
                          <p:cTn id="7" fill="hold">
                            <p:stCondLst>
                              <p:cond delay="1750"/>
                            </p:stCondLst>
                            <p:childTnLst>
                              <p:par>
                                <p:cTn id="8" presetID="53" presetClass="entr" presetSubtype="16" fill="hold" nodeType="after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fltVal val="0"/>
                                          </p:val>
                                        </p:tav>
                                        <p:tav tm="100000">
                                          <p:val>
                                            <p:strVal val="#ppt_w"/>
                                          </p:val>
                                        </p:tav>
                                      </p:tavLst>
                                    </p:anim>
                                    <p:anim calcmode="lin" valueType="num">
                                      <p:cBhvr>
                                        <p:cTn id="11" dur="500" fill="hold"/>
                                        <p:tgtEl>
                                          <p:spTgt spid="3"/>
                                        </p:tgtEl>
                                        <p:attrNameLst>
                                          <p:attrName>ppt_h</p:attrName>
                                        </p:attrNameLst>
                                      </p:cBhvr>
                                      <p:tavLst>
                                        <p:tav tm="0">
                                          <p:val>
                                            <p:fltVal val="0"/>
                                          </p:val>
                                        </p:tav>
                                        <p:tav tm="100000">
                                          <p:val>
                                            <p:strVal val="#ppt_h"/>
                                          </p:val>
                                        </p:tav>
                                      </p:tavLst>
                                    </p:anim>
                                    <p:animEffect transition="in" filter="fade">
                                      <p:cBhvr>
                                        <p:cTn id="12" dur="500"/>
                                        <p:tgtEl>
                                          <p:spTgt spid="3"/>
                                        </p:tgtEl>
                                      </p:cBhvr>
                                    </p:animEffect>
                                  </p:childTnLst>
                                </p:cTn>
                              </p:par>
                            </p:childTnLst>
                          </p:cTn>
                        </p:par>
                        <p:par>
                          <p:cTn id="13" fill="hold">
                            <p:stCondLst>
                              <p:cond delay="225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79"/>
                                        </p:tgtEl>
                                        <p:attrNameLst>
                                          <p:attrName>style.visibility</p:attrName>
                                        </p:attrNameLst>
                                      </p:cBhvr>
                                      <p:to>
                                        <p:strVal val="visible"/>
                                      </p:to>
                                    </p:set>
                                    <p:anim calcmode="lin" valueType="num">
                                      <p:cBhvr>
                                        <p:cTn id="16" dur="500" fill="hold"/>
                                        <p:tgtEl>
                                          <p:spTgt spid="7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79"/>
                                        </p:tgtEl>
                                        <p:attrNameLst>
                                          <p:attrName>ppt_y</p:attrName>
                                        </p:attrNameLst>
                                      </p:cBhvr>
                                      <p:tavLst>
                                        <p:tav tm="0">
                                          <p:val>
                                            <p:strVal val="#ppt_y"/>
                                          </p:val>
                                        </p:tav>
                                        <p:tav tm="100000">
                                          <p:val>
                                            <p:strVal val="#ppt_y"/>
                                          </p:val>
                                        </p:tav>
                                      </p:tavLst>
                                    </p:anim>
                                    <p:anim calcmode="lin" valueType="num">
                                      <p:cBhvr>
                                        <p:cTn id="18" dur="500" fill="hold"/>
                                        <p:tgtEl>
                                          <p:spTgt spid="7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7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79"/>
                                        </p:tgtEl>
                                      </p:cBhvr>
                                    </p:animEffect>
                                  </p:childTnLst>
                                </p:cTn>
                              </p:par>
                            </p:childTnLst>
                          </p:cTn>
                        </p:par>
                        <p:par>
                          <p:cTn id="21" fill="hold">
                            <p:stCondLst>
                              <p:cond delay="29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78"/>
                                        </p:tgtEl>
                                        <p:attrNameLst>
                                          <p:attrName>style.visibility</p:attrName>
                                        </p:attrNameLst>
                                      </p:cBhvr>
                                      <p:to>
                                        <p:strVal val="visible"/>
                                      </p:to>
                                    </p:set>
                                    <p:anim calcmode="lin" valueType="num">
                                      <p:cBhvr>
                                        <p:cTn id="24" dur="500" fill="hold"/>
                                        <p:tgtEl>
                                          <p:spTgt spid="7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78"/>
                                        </p:tgtEl>
                                        <p:attrNameLst>
                                          <p:attrName>ppt_y</p:attrName>
                                        </p:attrNameLst>
                                      </p:cBhvr>
                                      <p:tavLst>
                                        <p:tav tm="0">
                                          <p:val>
                                            <p:strVal val="#ppt_y"/>
                                          </p:val>
                                        </p:tav>
                                        <p:tav tm="100000">
                                          <p:val>
                                            <p:strVal val="#ppt_y"/>
                                          </p:val>
                                        </p:tav>
                                      </p:tavLst>
                                    </p:anim>
                                    <p:anim calcmode="lin" valueType="num">
                                      <p:cBhvr>
                                        <p:cTn id="26" dur="500" fill="hold"/>
                                        <p:tgtEl>
                                          <p:spTgt spid="7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7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78"/>
                                        </p:tgtEl>
                                      </p:cBhvr>
                                    </p:animEffect>
                                  </p:childTnLst>
                                </p:cTn>
                              </p:par>
                              <p:par>
                                <p:cTn id="29" presetID="42" presetClass="entr" presetSubtype="0" fill="hold" grpId="0" nodeType="withEffect">
                                  <p:stCondLst>
                                    <p:cond delay="0"/>
                                  </p:stCondLst>
                                  <p:childTnLst>
                                    <p:set>
                                      <p:cBhvr>
                                        <p:cTn id="30" dur="1" fill="hold">
                                          <p:stCondLst>
                                            <p:cond delay="0"/>
                                          </p:stCondLst>
                                        </p:cTn>
                                        <p:tgtEl>
                                          <p:spTgt spid="80"/>
                                        </p:tgtEl>
                                        <p:attrNameLst>
                                          <p:attrName>style.visibility</p:attrName>
                                        </p:attrNameLst>
                                      </p:cBhvr>
                                      <p:to>
                                        <p:strVal val="visible"/>
                                      </p:to>
                                    </p:set>
                                    <p:animEffect transition="in" filter="fade">
                                      <p:cBhvr>
                                        <p:cTn id="31" dur="1000"/>
                                        <p:tgtEl>
                                          <p:spTgt spid="80"/>
                                        </p:tgtEl>
                                      </p:cBhvr>
                                    </p:animEffect>
                                    <p:anim calcmode="lin" valueType="num">
                                      <p:cBhvr>
                                        <p:cTn id="32" dur="1000" fill="hold"/>
                                        <p:tgtEl>
                                          <p:spTgt spid="80"/>
                                        </p:tgtEl>
                                        <p:attrNameLst>
                                          <p:attrName>ppt_x</p:attrName>
                                        </p:attrNameLst>
                                      </p:cBhvr>
                                      <p:tavLst>
                                        <p:tav tm="0">
                                          <p:val>
                                            <p:strVal val="#ppt_x"/>
                                          </p:val>
                                        </p:tav>
                                        <p:tav tm="100000">
                                          <p:val>
                                            <p:strVal val="#ppt_x"/>
                                          </p:val>
                                        </p:tav>
                                      </p:tavLst>
                                    </p:anim>
                                    <p:anim calcmode="lin" valueType="num">
                                      <p:cBhvr>
                                        <p:cTn id="33" dur="1000" fill="hold"/>
                                        <p:tgtEl>
                                          <p:spTgt spid="80"/>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81"/>
                                        </p:tgtEl>
                                        <p:attrNameLst>
                                          <p:attrName>style.visibility</p:attrName>
                                        </p:attrNameLst>
                                      </p:cBhvr>
                                      <p:to>
                                        <p:strVal val="visible"/>
                                      </p:to>
                                    </p:set>
                                    <p:animEffect transition="in" filter="fade">
                                      <p:cBhvr>
                                        <p:cTn id="36" dur="1000"/>
                                        <p:tgtEl>
                                          <p:spTgt spid="81"/>
                                        </p:tgtEl>
                                      </p:cBhvr>
                                    </p:animEffect>
                                    <p:anim calcmode="lin" valueType="num">
                                      <p:cBhvr>
                                        <p:cTn id="37" dur="1000" fill="hold"/>
                                        <p:tgtEl>
                                          <p:spTgt spid="81"/>
                                        </p:tgtEl>
                                        <p:attrNameLst>
                                          <p:attrName>ppt_x</p:attrName>
                                        </p:attrNameLst>
                                      </p:cBhvr>
                                      <p:tavLst>
                                        <p:tav tm="0">
                                          <p:val>
                                            <p:strVal val="#ppt_x"/>
                                          </p:val>
                                        </p:tav>
                                        <p:tav tm="100000">
                                          <p:val>
                                            <p:strVal val="#ppt_x"/>
                                          </p:val>
                                        </p:tav>
                                      </p:tavLst>
                                    </p:anim>
                                    <p:anim calcmode="lin" valueType="num">
                                      <p:cBhvr>
                                        <p:cTn id="38" dur="1000" fill="hold"/>
                                        <p:tgtEl>
                                          <p:spTgt spid="81"/>
                                        </p:tgtEl>
                                        <p:attrNameLst>
                                          <p:attrName>ppt_y</p:attrName>
                                        </p:attrNameLst>
                                      </p:cBhvr>
                                      <p:tavLst>
                                        <p:tav tm="0">
                                          <p:val>
                                            <p:strVal val="#ppt_y+.1"/>
                                          </p:val>
                                        </p:tav>
                                        <p:tav tm="100000">
                                          <p:val>
                                            <p:strVal val="#ppt_y"/>
                                          </p:val>
                                        </p:tav>
                                      </p:tavLst>
                                    </p:anim>
                                  </p:childTnLst>
                                </p:cTn>
                              </p:par>
                            </p:childTnLst>
                          </p:cTn>
                        </p:par>
                        <p:par>
                          <p:cTn id="39" fill="hold">
                            <p:stCondLst>
                              <p:cond delay="3900"/>
                            </p:stCondLst>
                            <p:childTnLst>
                              <p:par>
                                <p:cTn id="40" presetID="10" presetClass="entr" presetSubtype="0" fill="hold" grpId="0" nodeType="afterEffect">
                                  <p:stCondLst>
                                    <p:cond delay="0"/>
                                  </p:stCondLst>
                                  <p:childTnLst>
                                    <p:set>
                                      <p:cBhvr>
                                        <p:cTn id="41" dur="1" fill="hold">
                                          <p:stCondLst>
                                            <p:cond delay="0"/>
                                          </p:stCondLst>
                                        </p:cTn>
                                        <p:tgtEl>
                                          <p:spTgt spid="82"/>
                                        </p:tgtEl>
                                        <p:attrNameLst>
                                          <p:attrName>style.visibility</p:attrName>
                                        </p:attrNameLst>
                                      </p:cBhvr>
                                      <p:to>
                                        <p:strVal val="visible"/>
                                      </p:to>
                                    </p:set>
                                    <p:animEffect transition="in" filter="fade">
                                      <p:cBhvr>
                                        <p:cTn id="42" dur="500"/>
                                        <p:tgtEl>
                                          <p:spTgt spid="82"/>
                                        </p:tgtEl>
                                      </p:cBhvr>
                                    </p:animEffect>
                                  </p:childTnLst>
                                </p:cTn>
                              </p:par>
                            </p:childTnLst>
                          </p:cTn>
                        </p:par>
                        <p:par>
                          <p:cTn id="43" fill="hold">
                            <p:stCondLst>
                              <p:cond delay="4400"/>
                            </p:stCondLst>
                            <p:childTnLst>
                              <p:par>
                                <p:cTn id="44" presetID="41" presetClass="entr" presetSubtype="0" fill="hold" grpId="0" nodeType="afterEffect">
                                  <p:stCondLst>
                                    <p:cond delay="0"/>
                                  </p:stCondLst>
                                  <p:iterate type="lt">
                                    <p:tmPct val="10000"/>
                                  </p:iterate>
                                  <p:childTnLst>
                                    <p:set>
                                      <p:cBhvr>
                                        <p:cTn id="45" dur="1" fill="hold">
                                          <p:stCondLst>
                                            <p:cond delay="0"/>
                                          </p:stCondLst>
                                        </p:cTn>
                                        <p:tgtEl>
                                          <p:spTgt spid="89"/>
                                        </p:tgtEl>
                                        <p:attrNameLst>
                                          <p:attrName>style.visibility</p:attrName>
                                        </p:attrNameLst>
                                      </p:cBhvr>
                                      <p:to>
                                        <p:strVal val="visible"/>
                                      </p:to>
                                    </p:set>
                                    <p:anim calcmode="lin" valueType="num">
                                      <p:cBhvr>
                                        <p:cTn id="46" dur="500" fill="hold"/>
                                        <p:tgtEl>
                                          <p:spTgt spid="89"/>
                                        </p:tgtEl>
                                        <p:attrNameLst>
                                          <p:attrName>ppt_x</p:attrName>
                                        </p:attrNameLst>
                                      </p:cBhvr>
                                      <p:tavLst>
                                        <p:tav tm="0">
                                          <p:val>
                                            <p:strVal val="#ppt_x"/>
                                          </p:val>
                                        </p:tav>
                                        <p:tav tm="50000">
                                          <p:val>
                                            <p:strVal val="#ppt_x+.1"/>
                                          </p:val>
                                        </p:tav>
                                        <p:tav tm="100000">
                                          <p:val>
                                            <p:strVal val="#ppt_x"/>
                                          </p:val>
                                        </p:tav>
                                      </p:tavLst>
                                    </p:anim>
                                    <p:anim calcmode="lin" valueType="num">
                                      <p:cBhvr>
                                        <p:cTn id="47" dur="500" fill="hold"/>
                                        <p:tgtEl>
                                          <p:spTgt spid="89"/>
                                        </p:tgtEl>
                                        <p:attrNameLst>
                                          <p:attrName>ppt_y</p:attrName>
                                        </p:attrNameLst>
                                      </p:cBhvr>
                                      <p:tavLst>
                                        <p:tav tm="0">
                                          <p:val>
                                            <p:strVal val="#ppt_y"/>
                                          </p:val>
                                        </p:tav>
                                        <p:tav tm="100000">
                                          <p:val>
                                            <p:strVal val="#ppt_y"/>
                                          </p:val>
                                        </p:tav>
                                      </p:tavLst>
                                    </p:anim>
                                    <p:anim calcmode="lin" valueType="num">
                                      <p:cBhvr>
                                        <p:cTn id="48" dur="500" fill="hold"/>
                                        <p:tgtEl>
                                          <p:spTgt spid="89"/>
                                        </p:tgtEl>
                                        <p:attrNameLst>
                                          <p:attrName>ppt_h</p:attrName>
                                        </p:attrNameLst>
                                      </p:cBhvr>
                                      <p:tavLst>
                                        <p:tav tm="0">
                                          <p:val>
                                            <p:strVal val="#ppt_h/10"/>
                                          </p:val>
                                        </p:tav>
                                        <p:tav tm="50000">
                                          <p:val>
                                            <p:strVal val="#ppt_h+.01"/>
                                          </p:val>
                                        </p:tav>
                                        <p:tav tm="100000">
                                          <p:val>
                                            <p:strVal val="#ppt_h"/>
                                          </p:val>
                                        </p:tav>
                                      </p:tavLst>
                                    </p:anim>
                                    <p:anim calcmode="lin" valueType="num">
                                      <p:cBhvr>
                                        <p:cTn id="49" dur="500" fill="hold"/>
                                        <p:tgtEl>
                                          <p:spTgt spid="89"/>
                                        </p:tgtEl>
                                        <p:attrNameLst>
                                          <p:attrName>ppt_w</p:attrName>
                                        </p:attrNameLst>
                                      </p:cBhvr>
                                      <p:tavLst>
                                        <p:tav tm="0">
                                          <p:val>
                                            <p:strVal val="#ppt_w/10"/>
                                          </p:val>
                                        </p:tav>
                                        <p:tav tm="50000">
                                          <p:val>
                                            <p:strVal val="#ppt_w+.01"/>
                                          </p:val>
                                        </p:tav>
                                        <p:tav tm="100000">
                                          <p:val>
                                            <p:strVal val="#ppt_w"/>
                                          </p:val>
                                        </p:tav>
                                      </p:tavLst>
                                    </p:anim>
                                    <p:animEffect transition="in" filter="fade">
                                      <p:cBhvr>
                                        <p:cTn id="50" dur="500" tmFilter="0,0; .5, 1; 1, 1"/>
                                        <p:tgtEl>
                                          <p:spTgt spid="89"/>
                                        </p:tgtEl>
                                      </p:cBhvr>
                                    </p:animEffect>
                                  </p:childTnLst>
                                </p:cTn>
                              </p:par>
                            </p:childTnLst>
                          </p:cTn>
                        </p:par>
                        <p:par>
                          <p:cTn id="51" fill="hold">
                            <p:stCondLst>
                              <p:cond delay="5200"/>
                            </p:stCondLst>
                            <p:childTnLst>
                              <p:par>
                                <p:cTn id="52" presetID="22" presetClass="entr" presetSubtype="4" fill="hold" grpId="0" nodeType="afterEffect">
                                  <p:stCondLst>
                                    <p:cond delay="0"/>
                                  </p:stCondLst>
                                  <p:childTnLst>
                                    <p:set>
                                      <p:cBhvr>
                                        <p:cTn id="53" dur="1" fill="hold">
                                          <p:stCondLst>
                                            <p:cond delay="0"/>
                                          </p:stCondLst>
                                        </p:cTn>
                                        <p:tgtEl>
                                          <p:spTgt spid="83"/>
                                        </p:tgtEl>
                                        <p:attrNameLst>
                                          <p:attrName>style.visibility</p:attrName>
                                        </p:attrNameLst>
                                      </p:cBhvr>
                                      <p:to>
                                        <p:strVal val="visible"/>
                                      </p:to>
                                    </p:set>
                                    <p:animEffect transition="in" filter="wipe(down)">
                                      <p:cBhvr>
                                        <p:cTn id="54" dur="500"/>
                                        <p:tgtEl>
                                          <p:spTgt spid="83"/>
                                        </p:tgtEl>
                                      </p:cBhvr>
                                    </p:animEffect>
                                  </p:childTnLst>
                                </p:cTn>
                              </p:par>
                            </p:childTnLst>
                          </p:cTn>
                        </p:par>
                        <p:par>
                          <p:cTn id="55" fill="hold">
                            <p:stCondLst>
                              <p:cond delay="5700"/>
                            </p:stCondLst>
                            <p:childTnLst>
                              <p:par>
                                <p:cTn id="56" presetID="10" presetClass="entr" presetSubtype="0" fill="hold" grpId="0" nodeType="afterEffect">
                                  <p:stCondLst>
                                    <p:cond delay="0"/>
                                  </p:stCondLst>
                                  <p:childTnLst>
                                    <p:set>
                                      <p:cBhvr>
                                        <p:cTn id="57" dur="1" fill="hold">
                                          <p:stCondLst>
                                            <p:cond delay="0"/>
                                          </p:stCondLst>
                                        </p:cTn>
                                        <p:tgtEl>
                                          <p:spTgt spid="84"/>
                                        </p:tgtEl>
                                        <p:attrNameLst>
                                          <p:attrName>style.visibility</p:attrName>
                                        </p:attrNameLst>
                                      </p:cBhvr>
                                      <p:to>
                                        <p:strVal val="visible"/>
                                      </p:to>
                                    </p:set>
                                    <p:animEffect transition="in" filter="fade">
                                      <p:cBhvr>
                                        <p:cTn id="58" dur="500"/>
                                        <p:tgtEl>
                                          <p:spTgt spid="84"/>
                                        </p:tgtEl>
                                      </p:cBhvr>
                                    </p:animEffect>
                                  </p:childTnLst>
                                </p:cTn>
                              </p:par>
                            </p:childTnLst>
                          </p:cTn>
                        </p:par>
                        <p:par>
                          <p:cTn id="59" fill="hold">
                            <p:stCondLst>
                              <p:cond delay="6200"/>
                            </p:stCondLst>
                            <p:childTnLst>
                              <p:par>
                                <p:cTn id="60" presetID="41" presetClass="entr" presetSubtype="0" fill="hold" grpId="0" nodeType="afterEffect">
                                  <p:stCondLst>
                                    <p:cond delay="0"/>
                                  </p:stCondLst>
                                  <p:iterate type="lt">
                                    <p:tmPct val="10000"/>
                                  </p:iterate>
                                  <p:childTnLst>
                                    <p:set>
                                      <p:cBhvr>
                                        <p:cTn id="61" dur="1" fill="hold">
                                          <p:stCondLst>
                                            <p:cond delay="0"/>
                                          </p:stCondLst>
                                        </p:cTn>
                                        <p:tgtEl>
                                          <p:spTgt spid="90"/>
                                        </p:tgtEl>
                                        <p:attrNameLst>
                                          <p:attrName>style.visibility</p:attrName>
                                        </p:attrNameLst>
                                      </p:cBhvr>
                                      <p:to>
                                        <p:strVal val="visible"/>
                                      </p:to>
                                    </p:set>
                                    <p:anim calcmode="lin" valueType="num">
                                      <p:cBhvr>
                                        <p:cTn id="62" dur="500" fill="hold"/>
                                        <p:tgtEl>
                                          <p:spTgt spid="90"/>
                                        </p:tgtEl>
                                        <p:attrNameLst>
                                          <p:attrName>ppt_x</p:attrName>
                                        </p:attrNameLst>
                                      </p:cBhvr>
                                      <p:tavLst>
                                        <p:tav tm="0">
                                          <p:val>
                                            <p:strVal val="#ppt_x"/>
                                          </p:val>
                                        </p:tav>
                                        <p:tav tm="50000">
                                          <p:val>
                                            <p:strVal val="#ppt_x+.1"/>
                                          </p:val>
                                        </p:tav>
                                        <p:tav tm="100000">
                                          <p:val>
                                            <p:strVal val="#ppt_x"/>
                                          </p:val>
                                        </p:tav>
                                      </p:tavLst>
                                    </p:anim>
                                    <p:anim calcmode="lin" valueType="num">
                                      <p:cBhvr>
                                        <p:cTn id="63" dur="500" fill="hold"/>
                                        <p:tgtEl>
                                          <p:spTgt spid="90"/>
                                        </p:tgtEl>
                                        <p:attrNameLst>
                                          <p:attrName>ppt_y</p:attrName>
                                        </p:attrNameLst>
                                      </p:cBhvr>
                                      <p:tavLst>
                                        <p:tav tm="0">
                                          <p:val>
                                            <p:strVal val="#ppt_y"/>
                                          </p:val>
                                        </p:tav>
                                        <p:tav tm="100000">
                                          <p:val>
                                            <p:strVal val="#ppt_y"/>
                                          </p:val>
                                        </p:tav>
                                      </p:tavLst>
                                    </p:anim>
                                    <p:anim calcmode="lin" valueType="num">
                                      <p:cBhvr>
                                        <p:cTn id="64" dur="500" fill="hold"/>
                                        <p:tgtEl>
                                          <p:spTgt spid="90"/>
                                        </p:tgtEl>
                                        <p:attrNameLst>
                                          <p:attrName>ppt_h</p:attrName>
                                        </p:attrNameLst>
                                      </p:cBhvr>
                                      <p:tavLst>
                                        <p:tav tm="0">
                                          <p:val>
                                            <p:strVal val="#ppt_h/10"/>
                                          </p:val>
                                        </p:tav>
                                        <p:tav tm="50000">
                                          <p:val>
                                            <p:strVal val="#ppt_h+.01"/>
                                          </p:val>
                                        </p:tav>
                                        <p:tav tm="100000">
                                          <p:val>
                                            <p:strVal val="#ppt_h"/>
                                          </p:val>
                                        </p:tav>
                                      </p:tavLst>
                                    </p:anim>
                                    <p:anim calcmode="lin" valueType="num">
                                      <p:cBhvr>
                                        <p:cTn id="65" dur="500" fill="hold"/>
                                        <p:tgtEl>
                                          <p:spTgt spid="90"/>
                                        </p:tgtEl>
                                        <p:attrNameLst>
                                          <p:attrName>ppt_w</p:attrName>
                                        </p:attrNameLst>
                                      </p:cBhvr>
                                      <p:tavLst>
                                        <p:tav tm="0">
                                          <p:val>
                                            <p:strVal val="#ppt_w/10"/>
                                          </p:val>
                                        </p:tav>
                                        <p:tav tm="50000">
                                          <p:val>
                                            <p:strVal val="#ppt_w+.01"/>
                                          </p:val>
                                        </p:tav>
                                        <p:tav tm="100000">
                                          <p:val>
                                            <p:strVal val="#ppt_w"/>
                                          </p:val>
                                        </p:tav>
                                      </p:tavLst>
                                    </p:anim>
                                    <p:animEffect transition="in" filter="fade">
                                      <p:cBhvr>
                                        <p:cTn id="66" dur="500" tmFilter="0,0; .5, 1; 1, 1"/>
                                        <p:tgtEl>
                                          <p:spTgt spid="90"/>
                                        </p:tgtEl>
                                      </p:cBhvr>
                                    </p:animEffect>
                                  </p:childTnLst>
                                </p:cTn>
                              </p:par>
                            </p:childTnLst>
                          </p:cTn>
                        </p:par>
                        <p:par>
                          <p:cTn id="67" fill="hold">
                            <p:stCondLst>
                              <p:cond delay="6950"/>
                            </p:stCondLst>
                            <p:childTnLst>
                              <p:par>
                                <p:cTn id="68" presetID="22" presetClass="entr" presetSubtype="4" fill="hold" grpId="0" nodeType="afterEffect">
                                  <p:stCondLst>
                                    <p:cond delay="0"/>
                                  </p:stCondLst>
                                  <p:childTnLst>
                                    <p:set>
                                      <p:cBhvr>
                                        <p:cTn id="69" dur="1" fill="hold">
                                          <p:stCondLst>
                                            <p:cond delay="0"/>
                                          </p:stCondLst>
                                        </p:cTn>
                                        <p:tgtEl>
                                          <p:spTgt spid="85"/>
                                        </p:tgtEl>
                                        <p:attrNameLst>
                                          <p:attrName>style.visibility</p:attrName>
                                        </p:attrNameLst>
                                      </p:cBhvr>
                                      <p:to>
                                        <p:strVal val="visible"/>
                                      </p:to>
                                    </p:set>
                                    <p:animEffect transition="in" filter="wipe(down)">
                                      <p:cBhvr>
                                        <p:cTn id="70" dur="500"/>
                                        <p:tgtEl>
                                          <p:spTgt spid="85"/>
                                        </p:tgtEl>
                                      </p:cBhvr>
                                    </p:animEffect>
                                  </p:childTnLst>
                                </p:cTn>
                              </p:par>
                            </p:childTnLst>
                          </p:cTn>
                        </p:par>
                        <p:par>
                          <p:cTn id="71" fill="hold">
                            <p:stCondLst>
                              <p:cond delay="7450"/>
                            </p:stCondLst>
                            <p:childTnLst>
                              <p:par>
                                <p:cTn id="72" presetID="10" presetClass="entr" presetSubtype="0" fill="hold" grpId="0" nodeType="afterEffect">
                                  <p:stCondLst>
                                    <p:cond delay="0"/>
                                  </p:stCondLst>
                                  <p:childTnLst>
                                    <p:set>
                                      <p:cBhvr>
                                        <p:cTn id="73" dur="1" fill="hold">
                                          <p:stCondLst>
                                            <p:cond delay="0"/>
                                          </p:stCondLst>
                                        </p:cTn>
                                        <p:tgtEl>
                                          <p:spTgt spid="86"/>
                                        </p:tgtEl>
                                        <p:attrNameLst>
                                          <p:attrName>style.visibility</p:attrName>
                                        </p:attrNameLst>
                                      </p:cBhvr>
                                      <p:to>
                                        <p:strVal val="visible"/>
                                      </p:to>
                                    </p:set>
                                    <p:animEffect transition="in" filter="fade">
                                      <p:cBhvr>
                                        <p:cTn id="74" dur="500"/>
                                        <p:tgtEl>
                                          <p:spTgt spid="86"/>
                                        </p:tgtEl>
                                      </p:cBhvr>
                                    </p:animEffect>
                                  </p:childTnLst>
                                </p:cTn>
                              </p:par>
                            </p:childTnLst>
                          </p:cTn>
                        </p:par>
                        <p:par>
                          <p:cTn id="75" fill="hold">
                            <p:stCondLst>
                              <p:cond delay="7950"/>
                            </p:stCondLst>
                            <p:childTnLst>
                              <p:par>
                                <p:cTn id="76" presetID="41" presetClass="entr" presetSubtype="0" fill="hold" grpId="0" nodeType="afterEffect">
                                  <p:stCondLst>
                                    <p:cond delay="0"/>
                                  </p:stCondLst>
                                  <p:iterate type="lt">
                                    <p:tmPct val="10000"/>
                                  </p:iterate>
                                  <p:childTnLst>
                                    <p:set>
                                      <p:cBhvr>
                                        <p:cTn id="77" dur="1" fill="hold">
                                          <p:stCondLst>
                                            <p:cond delay="0"/>
                                          </p:stCondLst>
                                        </p:cTn>
                                        <p:tgtEl>
                                          <p:spTgt spid="91"/>
                                        </p:tgtEl>
                                        <p:attrNameLst>
                                          <p:attrName>style.visibility</p:attrName>
                                        </p:attrNameLst>
                                      </p:cBhvr>
                                      <p:to>
                                        <p:strVal val="visible"/>
                                      </p:to>
                                    </p:set>
                                    <p:anim calcmode="lin" valueType="num">
                                      <p:cBhvr>
                                        <p:cTn id="78" dur="500" fill="hold"/>
                                        <p:tgtEl>
                                          <p:spTgt spid="91"/>
                                        </p:tgtEl>
                                        <p:attrNameLst>
                                          <p:attrName>ppt_x</p:attrName>
                                        </p:attrNameLst>
                                      </p:cBhvr>
                                      <p:tavLst>
                                        <p:tav tm="0">
                                          <p:val>
                                            <p:strVal val="#ppt_x"/>
                                          </p:val>
                                        </p:tav>
                                        <p:tav tm="50000">
                                          <p:val>
                                            <p:strVal val="#ppt_x+.1"/>
                                          </p:val>
                                        </p:tav>
                                        <p:tav tm="100000">
                                          <p:val>
                                            <p:strVal val="#ppt_x"/>
                                          </p:val>
                                        </p:tav>
                                      </p:tavLst>
                                    </p:anim>
                                    <p:anim calcmode="lin" valueType="num">
                                      <p:cBhvr>
                                        <p:cTn id="79" dur="500" fill="hold"/>
                                        <p:tgtEl>
                                          <p:spTgt spid="91"/>
                                        </p:tgtEl>
                                        <p:attrNameLst>
                                          <p:attrName>ppt_y</p:attrName>
                                        </p:attrNameLst>
                                      </p:cBhvr>
                                      <p:tavLst>
                                        <p:tav tm="0">
                                          <p:val>
                                            <p:strVal val="#ppt_y"/>
                                          </p:val>
                                        </p:tav>
                                        <p:tav tm="100000">
                                          <p:val>
                                            <p:strVal val="#ppt_y"/>
                                          </p:val>
                                        </p:tav>
                                      </p:tavLst>
                                    </p:anim>
                                    <p:anim calcmode="lin" valueType="num">
                                      <p:cBhvr>
                                        <p:cTn id="80" dur="500" fill="hold"/>
                                        <p:tgtEl>
                                          <p:spTgt spid="91"/>
                                        </p:tgtEl>
                                        <p:attrNameLst>
                                          <p:attrName>ppt_h</p:attrName>
                                        </p:attrNameLst>
                                      </p:cBhvr>
                                      <p:tavLst>
                                        <p:tav tm="0">
                                          <p:val>
                                            <p:strVal val="#ppt_h/10"/>
                                          </p:val>
                                        </p:tav>
                                        <p:tav tm="50000">
                                          <p:val>
                                            <p:strVal val="#ppt_h+.01"/>
                                          </p:val>
                                        </p:tav>
                                        <p:tav tm="100000">
                                          <p:val>
                                            <p:strVal val="#ppt_h"/>
                                          </p:val>
                                        </p:tav>
                                      </p:tavLst>
                                    </p:anim>
                                    <p:anim calcmode="lin" valueType="num">
                                      <p:cBhvr>
                                        <p:cTn id="81" dur="500" fill="hold"/>
                                        <p:tgtEl>
                                          <p:spTgt spid="91"/>
                                        </p:tgtEl>
                                        <p:attrNameLst>
                                          <p:attrName>ppt_w</p:attrName>
                                        </p:attrNameLst>
                                      </p:cBhvr>
                                      <p:tavLst>
                                        <p:tav tm="0">
                                          <p:val>
                                            <p:strVal val="#ppt_w/10"/>
                                          </p:val>
                                        </p:tav>
                                        <p:tav tm="50000">
                                          <p:val>
                                            <p:strVal val="#ppt_w+.01"/>
                                          </p:val>
                                        </p:tav>
                                        <p:tav tm="100000">
                                          <p:val>
                                            <p:strVal val="#ppt_w"/>
                                          </p:val>
                                        </p:tav>
                                      </p:tavLst>
                                    </p:anim>
                                    <p:animEffect transition="in" filter="fade">
                                      <p:cBhvr>
                                        <p:cTn id="82" dur="500" tmFilter="0,0; .5, 1; 1, 1"/>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79" grpId="0"/>
      <p:bldP spid="80" grpId="0" animBg="1"/>
      <p:bldP spid="81" grpId="0" animBg="1"/>
      <p:bldP spid="82" grpId="0" animBg="1"/>
      <p:bldP spid="83" grpId="0" animBg="1"/>
      <p:bldP spid="84" grpId="0" animBg="1"/>
      <p:bldP spid="85" grpId="0" animBg="1"/>
      <p:bldP spid="86" grpId="0" animBg="1"/>
      <p:bldP spid="89" grpId="0"/>
      <p:bldP spid="90" grpId="0"/>
      <p:bldP spid="91" grpId="0"/>
      <p:bldP spid="1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336947" y="349261"/>
            <a:ext cx="2880320" cy="468052"/>
          </a:xfrm>
          <a:prstGeom prst="rect">
            <a:avLst/>
          </a:prstGeom>
        </p:spPr>
        <p:txBody>
          <a:bodyPr vert="horz" lIns="91440" tIns="45720" rIns="91440" bIns="45720" rtlCol="0" anchor="ctr">
            <a:normAutofit fontScale="92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二、选题背景与意义</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E5E1AEF-FA34-411E-A83F-918FA758DB30}"/>
              </a:ext>
            </a:extLst>
          </p:cNvPr>
          <p:cNvSpPr txBox="1"/>
          <p:nvPr/>
        </p:nvSpPr>
        <p:spPr>
          <a:xfrm>
            <a:off x="841003" y="1576191"/>
            <a:ext cx="10801200" cy="3970318"/>
          </a:xfrm>
          <a:prstGeom prst="rect">
            <a:avLst/>
          </a:prstGeom>
          <a:noFill/>
        </p:spPr>
        <p:txBody>
          <a:bodyPr wrap="square" rtlCol="0">
            <a:spAutoFit/>
          </a:bodyPr>
          <a:lstStyle/>
          <a:p>
            <a:r>
              <a:rPr lang="zh-CN" altLang="en-US">
                <a:latin typeface="Adobe 黑体 Std R" panose="020B0400000000000000" pitchFamily="34" charset="-122"/>
                <a:ea typeface="Adobe 黑体 Std R" panose="020B0400000000000000" pitchFamily="34" charset="-122"/>
              </a:rPr>
              <a:t>     </a:t>
            </a:r>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电力传输过程中不可或缺的设备之一就是高压线路，其影响了电力传输系统的可靠性和安全性。传输系统中的杆塔或者电线由于长期暴露在野外或者受到环境和机械的作用会产生多种形式的故障和安全隐患</a:t>
            </a:r>
            <a:r>
              <a:rPr lang="en-US" altLang="zh-CN">
                <a:solidFill>
                  <a:schemeClr val="tx1">
                    <a:lumMod val="65000"/>
                    <a:lumOff val="35000"/>
                  </a:schemeClr>
                </a:solidFill>
                <a:latin typeface="Adobe 黑体 Std R" panose="020B0400000000000000" pitchFamily="34" charset="-122"/>
                <a:ea typeface="Adobe 黑体 Std R" panose="020B0400000000000000" pitchFamily="34" charset="-122"/>
              </a:rPr>
              <a:t>,</a:t>
            </a:r>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如</a:t>
            </a:r>
            <a:r>
              <a:rPr lang="en-US" altLang="zh-CN">
                <a:solidFill>
                  <a:schemeClr val="tx1">
                    <a:lumMod val="65000"/>
                    <a:lumOff val="35000"/>
                  </a:schemeClr>
                </a:solidFill>
                <a:latin typeface="Adobe 黑体 Std R" panose="020B0400000000000000" pitchFamily="34" charset="-122"/>
                <a:ea typeface="Adobe 黑体 Std R" panose="020B0400000000000000" pitchFamily="34" charset="-122"/>
              </a:rPr>
              <a:t>: </a:t>
            </a:r>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导线机械破损、连接金具松脱及线路电气故障等，如不及时发现排除，最终可能将导致重大停电事故或人身安全事故，带来极大的社会影响和经济损失。</a:t>
            </a:r>
            <a:endParaRPr lang="en-US" altLang="zh-CN">
              <a:solidFill>
                <a:schemeClr val="tx1">
                  <a:lumMod val="65000"/>
                  <a:lumOff val="35000"/>
                </a:schemeClr>
              </a:solidFill>
              <a:latin typeface="Adobe 黑体 Std R" panose="020B0400000000000000" pitchFamily="34" charset="-122"/>
              <a:ea typeface="Adobe 黑体 Std R" panose="020B0400000000000000" pitchFamily="34" charset="-122"/>
            </a:endParaRPr>
          </a:p>
          <a:p>
            <a:endPar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endParaRPr>
          </a:p>
          <a:p>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     所以输电线路的巡检作业是高压线维护中最重要的作业之一，通过对输电线路周围环境和线路运行环境的检查，及时发现并消除隐患，实现对事故的提前预防，保证供电安全万无一失。然而当前阶段，我国多采取操作人员借助绝缘斗臂车带电作业方式，需要多名操作人员在高空和地面，在高压、强电磁场等极端危险环境下进行接线、解线、并线等手工操作，劳动强度大，精神高度紧张。这种带电作业方式不仅培训难度大，给操作人员带来人身危险，而且作业效率低下。</a:t>
            </a:r>
            <a:endParaRPr lang="en-US" altLang="zh-CN">
              <a:solidFill>
                <a:schemeClr val="tx1">
                  <a:lumMod val="65000"/>
                  <a:lumOff val="35000"/>
                </a:schemeClr>
              </a:solidFill>
              <a:latin typeface="Adobe 黑体 Std R" panose="020B0400000000000000" pitchFamily="34" charset="-122"/>
              <a:ea typeface="Adobe 黑体 Std R" panose="020B0400000000000000" pitchFamily="34" charset="-122"/>
            </a:endParaRPr>
          </a:p>
          <a:p>
            <a:endPar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endParaRPr>
          </a:p>
          <a:p>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     因此，我们想设计一款高压线巡检机器人，可沿输电线路行走的同时还需要能跨越障碍物，可以使用便携式仪器设备近距离检查，既能完成巡检，又能完成线路的简单维护。</a:t>
            </a:r>
          </a:p>
          <a:p>
            <a:endParaRPr lang="zh-CN" altLang="en-US"/>
          </a:p>
        </p:txBody>
      </p:sp>
      <p:sp>
        <p:nvSpPr>
          <p:cNvPr id="56" name="标题 4">
            <a:extLst>
              <a:ext uri="{FF2B5EF4-FFF2-40B4-BE49-F238E27FC236}">
                <a16:creationId xmlns:a16="http://schemas.microsoft.com/office/drawing/2014/main" id="{1428B8EA-50F9-4536-8B1F-3E20470B0FED}"/>
              </a:ext>
            </a:extLst>
          </p:cNvPr>
          <p:cNvSpPr txBox="1">
            <a:spLocks/>
          </p:cNvSpPr>
          <p:nvPr/>
        </p:nvSpPr>
        <p:spPr>
          <a:xfrm>
            <a:off x="696987" y="839170"/>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1800" b="1">
                <a:solidFill>
                  <a:srgbClr val="5C6D7D"/>
                </a:solidFill>
                <a:latin typeface="微软雅黑" panose="020B0503020204020204" pitchFamily="34" charset="-122"/>
                <a:ea typeface="微软雅黑" panose="020B0503020204020204" pitchFamily="34" charset="-122"/>
              </a:rPr>
              <a:t>研究背景与意义</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9201554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1000"/>
                                        <p:tgtEl>
                                          <p:spTgt spid="56"/>
                                        </p:tgtEl>
                                      </p:cBhvr>
                                    </p:animEffect>
                                    <p:anim calcmode="lin" valueType="num">
                                      <p:cBhvr>
                                        <p:cTn id="29" dur="1000" fill="hold"/>
                                        <p:tgtEl>
                                          <p:spTgt spid="56"/>
                                        </p:tgtEl>
                                        <p:attrNameLst>
                                          <p:attrName>ppt_x</p:attrName>
                                        </p:attrNameLst>
                                      </p:cBhvr>
                                      <p:tavLst>
                                        <p:tav tm="0">
                                          <p:val>
                                            <p:strVal val="#ppt_x"/>
                                          </p:val>
                                        </p:tav>
                                        <p:tav tm="100000">
                                          <p:val>
                                            <p:strVal val="#ppt_x"/>
                                          </p:val>
                                        </p:tav>
                                      </p:tavLst>
                                    </p:anim>
                                    <p:anim calcmode="lin" valueType="num">
                                      <p:cBhvr>
                                        <p:cTn id="30"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P spid="5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 descr="C:\Users\Administrator\Desktop\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93" y="-27385"/>
            <a:ext cx="12241360" cy="6885383"/>
          </a:xfrm>
          <a:prstGeom prst="rect">
            <a:avLst/>
          </a:prstGeom>
          <a:noFill/>
          <a:extLst>
            <a:ext uri="{909E8E84-426E-40DD-AFC4-6F175D3DCCD1}">
              <a14:hiddenFill xmlns:a14="http://schemas.microsoft.com/office/drawing/2010/main">
                <a:solidFill>
                  <a:srgbClr val="FFFFFF"/>
                </a:solidFill>
              </a14:hiddenFill>
            </a:ext>
          </a:extLst>
        </p:spPr>
      </p:pic>
      <p:sp>
        <p:nvSpPr>
          <p:cNvPr id="36" name="矩形 35"/>
          <p:cNvSpPr/>
          <p:nvPr/>
        </p:nvSpPr>
        <p:spPr>
          <a:xfrm>
            <a:off x="-23093" y="-27384"/>
            <a:ext cx="12241360" cy="688538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23093" y="980728"/>
            <a:ext cx="216024" cy="4896544"/>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189" y="980728"/>
            <a:ext cx="216024" cy="4896544"/>
          </a:xfrm>
          <a:prstGeom prst="rect">
            <a:avLst/>
          </a:prstGeom>
          <a:solidFill>
            <a:srgbClr val="5C6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7551" y="404664"/>
            <a:ext cx="480963" cy="288032"/>
          </a:xfrm>
          <a:prstGeom prst="rect">
            <a:avLst/>
          </a:prstGeom>
          <a:solidFill>
            <a:srgbClr val="FC4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624979" y="908720"/>
            <a:ext cx="288032" cy="288032"/>
            <a:chOff x="624979" y="908720"/>
            <a:chExt cx="288032" cy="288032"/>
          </a:xfrm>
        </p:grpSpPr>
        <p:cxnSp>
          <p:nvCxnSpPr>
            <p:cNvPr id="15" name="直接连接符 14"/>
            <p:cNvCxnSpPr/>
            <p:nvPr/>
          </p:nvCxnSpPr>
          <p:spPr>
            <a:xfrm>
              <a:off x="624979" y="1196752"/>
              <a:ext cx="288032" cy="0"/>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11622" y="908720"/>
              <a:ext cx="0" cy="288032"/>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96987" y="980728"/>
              <a:ext cx="216024" cy="216024"/>
            </a:xfrm>
            <a:prstGeom prst="line">
              <a:avLst/>
            </a:prstGeom>
            <a:ln>
              <a:solidFill>
                <a:srgbClr val="FC4B41"/>
              </a:solidFill>
            </a:ln>
          </p:spPr>
          <p:style>
            <a:lnRef idx="1">
              <a:schemeClr val="accent1"/>
            </a:lnRef>
            <a:fillRef idx="0">
              <a:schemeClr val="accent1"/>
            </a:fillRef>
            <a:effectRef idx="0">
              <a:schemeClr val="accent1"/>
            </a:effectRef>
            <a:fontRef idx="minor">
              <a:schemeClr val="tx1"/>
            </a:fontRef>
          </p:style>
        </p:cxnSp>
      </p:grpSp>
      <p:sp>
        <p:nvSpPr>
          <p:cNvPr id="18" name="标题 4"/>
          <p:cNvSpPr txBox="1">
            <a:spLocks/>
          </p:cNvSpPr>
          <p:nvPr/>
        </p:nvSpPr>
        <p:spPr>
          <a:xfrm>
            <a:off x="336947" y="349261"/>
            <a:ext cx="2880320" cy="468052"/>
          </a:xfrm>
          <a:prstGeom prst="rect">
            <a:avLst/>
          </a:prstGeom>
        </p:spPr>
        <p:txBody>
          <a:bodyPr vert="horz" lIns="91440" tIns="45720" rIns="91440" bIns="45720" rtlCol="0" anchor="ctr">
            <a:normAutofit fontScale="92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a:solidFill>
                  <a:srgbClr val="5C6D7D"/>
                </a:solidFill>
                <a:latin typeface="微软雅黑" panose="020B0503020204020204" pitchFamily="34" charset="-122"/>
                <a:ea typeface="微软雅黑" panose="020B0503020204020204" pitchFamily="34" charset="-122"/>
              </a:rPr>
              <a:t>二、选题背景与意义</a:t>
            </a:r>
            <a:endParaRPr lang="en-US" altLang="zh-CN" sz="2400" b="1" dirty="0">
              <a:solidFill>
                <a:srgbClr val="5C6D7D"/>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E5E1AEF-FA34-411E-A83F-918FA758DB30}"/>
              </a:ext>
            </a:extLst>
          </p:cNvPr>
          <p:cNvSpPr txBox="1"/>
          <p:nvPr/>
        </p:nvSpPr>
        <p:spPr>
          <a:xfrm>
            <a:off x="841003" y="1576191"/>
            <a:ext cx="10801200" cy="2585323"/>
          </a:xfrm>
          <a:prstGeom prst="rect">
            <a:avLst/>
          </a:prstGeom>
          <a:noFill/>
        </p:spPr>
        <p:txBody>
          <a:bodyPr wrap="square" rtlCol="0">
            <a:spAutoFit/>
          </a:bodyPr>
          <a:lstStyle/>
          <a:p>
            <a:r>
              <a:rPr lang="zh-CN" altLang="en-US">
                <a:latin typeface="Adobe 黑体 Std R" panose="020B0400000000000000" pitchFamily="34" charset="-122"/>
                <a:ea typeface="Adobe 黑体 Std R" panose="020B0400000000000000" pitchFamily="34" charset="-122"/>
              </a:rPr>
              <a:t>    </a:t>
            </a:r>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在我国的架空输电线路中 </a:t>
            </a:r>
            <a:r>
              <a:rPr lang="en-US" altLang="zh-CN">
                <a:solidFill>
                  <a:schemeClr val="tx1">
                    <a:lumMod val="65000"/>
                    <a:lumOff val="35000"/>
                  </a:schemeClr>
                </a:solidFill>
                <a:latin typeface="Adobe 黑体 Std R" panose="020B0400000000000000" pitchFamily="34" charset="-122"/>
                <a:ea typeface="Adobe 黑体 Std R" panose="020B0400000000000000" pitchFamily="34" charset="-122"/>
              </a:rPr>
              <a:t>110kv </a:t>
            </a:r>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以上的超高压线路是主要的输电线路，其覆盖面广，一般的通过高度为 </a:t>
            </a:r>
            <a:r>
              <a:rPr lang="en-US" altLang="zh-CN">
                <a:solidFill>
                  <a:schemeClr val="tx1">
                    <a:lumMod val="65000"/>
                    <a:lumOff val="35000"/>
                  </a:schemeClr>
                </a:solidFill>
                <a:latin typeface="Adobe 黑体 Std R" panose="020B0400000000000000" pitchFamily="34" charset="-122"/>
                <a:ea typeface="Adobe 黑体 Std R" panose="020B0400000000000000" pitchFamily="34" charset="-122"/>
              </a:rPr>
              <a:t>12-30 </a:t>
            </a:r>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米，两耐张塔间隔为 </a:t>
            </a:r>
            <a:r>
              <a:rPr lang="en-US" altLang="zh-CN">
                <a:solidFill>
                  <a:schemeClr val="tx1">
                    <a:lumMod val="65000"/>
                    <a:lumOff val="35000"/>
                  </a:schemeClr>
                </a:solidFill>
                <a:latin typeface="Adobe 黑体 Std R" panose="020B0400000000000000" pitchFamily="34" charset="-122"/>
                <a:ea typeface="Adobe 黑体 Std R" panose="020B0400000000000000" pitchFamily="34" charset="-122"/>
              </a:rPr>
              <a:t>200-600 </a:t>
            </a:r>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米，线缆直径为。</a:t>
            </a:r>
          </a:p>
          <a:p>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高压输电线路的主要元器件导线、耐张塔以及包括绝缘子串、联结金具、保护金具等在内的线路上附属设备，这些元器件组合在一起，构成特殊的线路环境。</a:t>
            </a:r>
          </a:p>
          <a:p>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    典型障碍物 </a:t>
            </a:r>
            <a:endParaRPr lang="en-US" altLang="zh-CN">
              <a:solidFill>
                <a:schemeClr val="tx1">
                  <a:lumMod val="65000"/>
                  <a:lumOff val="35000"/>
                </a:schemeClr>
              </a:solidFill>
              <a:latin typeface="Adobe 黑体 Std R" panose="020B0400000000000000" pitchFamily="34" charset="-122"/>
              <a:ea typeface="Adobe 黑体 Std R" panose="020B0400000000000000" pitchFamily="34" charset="-122"/>
            </a:endParaRPr>
          </a:p>
          <a:p>
            <a:r>
              <a:rPr lang="en-US" altLang="zh-CN">
                <a:solidFill>
                  <a:schemeClr val="tx1">
                    <a:lumMod val="65000"/>
                    <a:lumOff val="35000"/>
                  </a:schemeClr>
                </a:solidFill>
                <a:latin typeface="Adobe 黑体 Std R" panose="020B0400000000000000" pitchFamily="34" charset="-122"/>
                <a:ea typeface="Adobe 黑体 Std R" panose="020B0400000000000000" pitchFamily="34" charset="-122"/>
              </a:rPr>
              <a:t>         </a:t>
            </a:r>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防震锤：防震锤常挂在靠近绝缘子两侧的线路上，来平衡因外力引起的振动，减轻对线路的损伤</a:t>
            </a:r>
          </a:p>
          <a:p>
            <a:pPr lvl="1"/>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悬垂线夹：将导线固定在直线杆塔的绝缘子串上，或将避雷线（地线）悬挂在直线杆塔上，也可用于换位杆塔上支持换位导线以及耐张转角杆塔跳线的固定。</a:t>
            </a:r>
          </a:p>
          <a:p>
            <a:r>
              <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rPr>
              <a:t>依据悬垂线夹的悬垂角确定巡检机器人线上爬坡最大角度</a:t>
            </a:r>
            <a:r>
              <a:rPr lang="zh-CN" altLang="en-US" b="1">
                <a:solidFill>
                  <a:schemeClr val="tx1">
                    <a:lumMod val="65000"/>
                    <a:lumOff val="35000"/>
                  </a:schemeClr>
                </a:solidFill>
                <a:latin typeface="Adobe 黑体 Std R" panose="020B0400000000000000" pitchFamily="34" charset="-122"/>
                <a:ea typeface="Adobe 黑体 Std R" panose="020B0400000000000000" pitchFamily="34" charset="-122"/>
              </a:rPr>
              <a:t>一般小于</a:t>
            </a:r>
            <a:r>
              <a:rPr lang="en-US" altLang="zh-CN" b="1">
                <a:solidFill>
                  <a:schemeClr val="tx1">
                    <a:lumMod val="65000"/>
                    <a:lumOff val="35000"/>
                  </a:schemeClr>
                </a:solidFill>
                <a:latin typeface="Adobe 黑体 Std R" panose="020B0400000000000000" pitchFamily="34" charset="-122"/>
                <a:ea typeface="Adobe 黑体 Std R" panose="020B0400000000000000" pitchFamily="34" charset="-122"/>
              </a:rPr>
              <a:t>25°</a:t>
            </a:r>
            <a:endParaRPr lang="zh-CN" altLang="en-US">
              <a:solidFill>
                <a:schemeClr val="tx1">
                  <a:lumMod val="65000"/>
                  <a:lumOff val="35000"/>
                </a:schemeClr>
              </a:solidFill>
              <a:latin typeface="Adobe 黑体 Std R" panose="020B0400000000000000" pitchFamily="34" charset="-122"/>
              <a:ea typeface="Adobe 黑体 Std R" panose="020B0400000000000000" pitchFamily="34" charset="-122"/>
            </a:endParaRPr>
          </a:p>
        </p:txBody>
      </p:sp>
      <p:pic>
        <p:nvPicPr>
          <p:cNvPr id="2" name="图片 1">
            <a:extLst>
              <a:ext uri="{FF2B5EF4-FFF2-40B4-BE49-F238E27FC236}">
                <a16:creationId xmlns:a16="http://schemas.microsoft.com/office/drawing/2014/main" id="{3842BA13-E656-42C7-A15C-B4C4153DC189}"/>
              </a:ext>
            </a:extLst>
          </p:cNvPr>
          <p:cNvPicPr>
            <a:picLocks noChangeAspect="1"/>
          </p:cNvPicPr>
          <p:nvPr/>
        </p:nvPicPr>
        <p:blipFill>
          <a:blip r:embed="rId4"/>
          <a:stretch>
            <a:fillRect/>
          </a:stretch>
        </p:blipFill>
        <p:spPr>
          <a:xfrm>
            <a:off x="3506562" y="4527391"/>
            <a:ext cx="5182049" cy="1249788"/>
          </a:xfrm>
          <a:prstGeom prst="rect">
            <a:avLst/>
          </a:prstGeom>
        </p:spPr>
      </p:pic>
      <p:sp>
        <p:nvSpPr>
          <p:cNvPr id="19" name="标题 4">
            <a:extLst>
              <a:ext uri="{FF2B5EF4-FFF2-40B4-BE49-F238E27FC236}">
                <a16:creationId xmlns:a16="http://schemas.microsoft.com/office/drawing/2014/main" id="{11BDF75A-6E51-4429-A0F2-FEFD33ABA303}"/>
              </a:ext>
            </a:extLst>
          </p:cNvPr>
          <p:cNvSpPr txBox="1">
            <a:spLocks/>
          </p:cNvSpPr>
          <p:nvPr/>
        </p:nvSpPr>
        <p:spPr>
          <a:xfrm>
            <a:off x="552971" y="839170"/>
            <a:ext cx="2304256" cy="46805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1800" b="1">
                <a:solidFill>
                  <a:srgbClr val="5C6D7D"/>
                </a:solidFill>
                <a:latin typeface="微软雅黑" panose="020B0503020204020204" pitchFamily="34" charset="-122"/>
                <a:ea typeface="微软雅黑" panose="020B0503020204020204" pitchFamily="34" charset="-122"/>
              </a:rPr>
              <a:t>巡检电路环境</a:t>
            </a:r>
            <a:endParaRPr lang="en-US" altLang="zh-CN" sz="1800" b="1" dirty="0">
              <a:solidFill>
                <a:srgbClr val="5C6D7D"/>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0408858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666 3.48128E-6 L 1.05906 3.48128E-6 " pathEditMode="relative" rAng="0" ptsTypes="AA">
                                      <p:cBhvr>
                                        <p:cTn id="6" dur="1750" fill="hold"/>
                                        <p:tgtEl>
                                          <p:spTgt spid="14"/>
                                        </p:tgtEl>
                                        <p:attrNameLst>
                                          <p:attrName>ppt_x</p:attrName>
                                          <p:attrName>ppt_y</p:attrName>
                                        </p:attrNameLst>
                                      </p:cBhvr>
                                      <p:rCtr x="54279" y="0"/>
                                    </p:animMotion>
                                  </p:childTnLst>
                                </p:cTn>
                              </p:par>
                            </p:childTnLst>
                          </p:cTn>
                        </p:par>
                        <p:par>
                          <p:cTn id="7" fill="hold">
                            <p:stCondLst>
                              <p:cond delay="175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2750"/>
                            </p:stCondLst>
                            <p:childTnLst>
                              <p:par>
                                <p:cTn id="14" presetID="42"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1000"/>
                                        <p:tgtEl>
                                          <p:spTgt spid="18"/>
                                        </p:tgtEl>
                                      </p:cBhvr>
                                    </p:animEffect>
                                    <p:anim calcmode="lin" valueType="num">
                                      <p:cBhvr>
                                        <p:cTn id="17" dur="1000" fill="hold"/>
                                        <p:tgtEl>
                                          <p:spTgt spid="18"/>
                                        </p:tgtEl>
                                        <p:attrNameLst>
                                          <p:attrName>ppt_x</p:attrName>
                                        </p:attrNameLst>
                                      </p:cBhvr>
                                      <p:tavLst>
                                        <p:tav tm="0">
                                          <p:val>
                                            <p:strVal val="#ppt_x"/>
                                          </p:val>
                                        </p:tav>
                                        <p:tav tm="100000">
                                          <p:val>
                                            <p:strVal val="#ppt_x"/>
                                          </p:val>
                                        </p:tav>
                                      </p:tavLst>
                                    </p:anim>
                                    <p:anim calcmode="lin" valueType="num">
                                      <p:cBhvr>
                                        <p:cTn id="18" dur="10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3750"/>
                            </p:stCondLst>
                            <p:childTnLst>
                              <p:par>
                                <p:cTn id="20" presetID="53" presetClass="entr" presetSubtype="16"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childTnLst>
                          </p:cTn>
                        </p:par>
                        <p:par>
                          <p:cTn id="25" fill="hold">
                            <p:stCondLst>
                              <p:cond delay="4250"/>
                            </p:stCondLst>
                            <p:childTnLst>
                              <p:par>
                                <p:cTn id="26" presetID="42" presetClass="entr" presetSubtype="0" fill="hold" grpId="0" nodeType="after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8" grpId="0"/>
      <p:bldP spid="19"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289</TotalTime>
  <Words>2303</Words>
  <Application>Microsoft Office PowerPoint</Application>
  <PresentationFormat>自定义</PresentationFormat>
  <Paragraphs>151</Paragraphs>
  <Slides>22</Slides>
  <Notes>22</Notes>
  <HiddenSlides>0</HiddenSlides>
  <MMClips>3</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22</vt:i4>
      </vt:variant>
    </vt:vector>
  </HeadingPairs>
  <TitlesOfParts>
    <vt:vector size="29" baseType="lpstr">
      <vt:lpstr>Adobe 黑体 Std R</vt:lpstr>
      <vt:lpstr>Impact MT Std</vt:lpstr>
      <vt:lpstr>微软雅黑</vt:lpstr>
      <vt:lpstr>Arial</vt:lpstr>
      <vt:lpstr>Calibri</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http://www.deepbbs.org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深度联盟http://www.deepbbs.org</dc:creator>
  <cp:lastModifiedBy>吴 磊</cp:lastModifiedBy>
  <cp:revision>75</cp:revision>
  <dcterms:created xsi:type="dcterms:W3CDTF">2015-08-06T11:38:32Z</dcterms:created>
  <dcterms:modified xsi:type="dcterms:W3CDTF">2023-04-03T10:42:08Z</dcterms:modified>
</cp:coreProperties>
</file>

<file path=docProps/thumbnail.jpeg>
</file>